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9" r:id="rId2"/>
    <p:sldId id="278" r:id="rId3"/>
    <p:sldId id="28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73" r:id="rId23"/>
    <p:sldId id="282" r:id="rId24"/>
    <p:sldId id="283" r:id="rId25"/>
    <p:sldId id="284" r:id="rId26"/>
    <p:sldId id="274" r:id="rId27"/>
    <p:sldId id="275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o Yokoyama" initials="YY" lastIdx="2" clrIdx="0">
    <p:extLst>
      <p:ext uri="{19B8F6BF-5375-455C-9EA6-DF929625EA0E}">
        <p15:presenceInfo xmlns:p15="http://schemas.microsoft.com/office/powerpoint/2012/main" userId="7b267ea2d4ee6c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26"/>
  </p:normalViewPr>
  <p:slideViewPr>
    <p:cSldViewPr snapToGrid="0">
      <p:cViewPr varScale="1">
        <p:scale>
          <a:sx n="82" d="100"/>
          <a:sy n="82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イメージ"/>
          <p:cNvSpPr>
            <a:spLocks noGrp="1"/>
          </p:cNvSpPr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タイトルテキスト</a:t>
            </a:r>
          </a:p>
        </p:txBody>
      </p:sp>
      <p:sp>
        <p:nvSpPr>
          <p:cNvPr id="8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イメージ"/>
          <p:cNvSpPr>
            <a:spLocks noGrp="1"/>
          </p:cNvSpPr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タイトルテキスト</a:t>
            </a:r>
          </a:p>
        </p:txBody>
      </p:sp>
      <p:sp>
        <p:nvSpPr>
          <p:cNvPr id="9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イメージ"/>
          <p:cNvSpPr>
            <a:spLocks noGrp="1"/>
          </p:cNvSpPr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6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イメージ"/>
          <p:cNvSpPr>
            <a:spLocks noGrp="1"/>
          </p:cNvSpPr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イメージ"/>
          <p:cNvSpPr>
            <a:spLocks noGrp="1"/>
          </p:cNvSpPr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uma.u-tokai.ac.jp/~kfuji/cygwin/cygwin.htm#install" TargetMode="External"/><Relationship Id="rId2" Type="http://schemas.openxmlformats.org/officeDocument/2006/relationships/hyperlink" Target="https://www.cygwi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pc.sourceforge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g-j.co.jp/fortran/fortran2003/index.html" TargetMode="External"/><Relationship Id="rId3" Type="http://schemas.openxmlformats.org/officeDocument/2006/relationships/hyperlink" Target="https://shopping.bookoff.co.jp/search/author/%E6%9D%B1%E7%94%B0%E5%B9%B8%E6%A8%B9" TargetMode="External"/><Relationship Id="rId7" Type="http://schemas.openxmlformats.org/officeDocument/2006/relationships/hyperlink" Target="https://www.nag-j.co.jp/fortran/tips/index.html" TargetMode="External"/><Relationship Id="rId12" Type="http://schemas.openxmlformats.org/officeDocument/2006/relationships/hyperlink" Target="https://www7b.biglobe.ne.jp/~fortran/education/fortran90/sec0.html" TargetMode="External"/><Relationship Id="rId2" Type="http://schemas.openxmlformats.org/officeDocument/2006/relationships/hyperlink" Target="https://www.amazon.co.jp/%E6%A3%AE%E5%8F%A3-%E7%B9%81%E4%B8%80/e/B004KYUQ2E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g-j.co.jp/fortran/index.html" TargetMode="External"/><Relationship Id="rId11" Type="http://schemas.openxmlformats.org/officeDocument/2006/relationships/hyperlink" Target="https://www.nag-j.co.jp/fortran/exam/index.html" TargetMode="External"/><Relationship Id="rId5" Type="http://schemas.openxmlformats.org/officeDocument/2006/relationships/hyperlink" Target="https://shopping.bookoff.co.jp/search/author/%E7%86%8A%E6%B2%A2%E5%8F%8B%E4%BF%A1" TargetMode="External"/><Relationship Id="rId10" Type="http://schemas.openxmlformats.org/officeDocument/2006/relationships/hyperlink" Target="https://www.nag-j.co.jp/openMP/index.html" TargetMode="External"/><Relationship Id="rId4" Type="http://schemas.openxmlformats.org/officeDocument/2006/relationships/hyperlink" Target="https://shopping.bookoff.co.jp/search/author/%E5%B1%B1%E6%9C%AC%E8%8A%B3%E4%BA%BA" TargetMode="External"/><Relationship Id="rId9" Type="http://schemas.openxmlformats.org/officeDocument/2006/relationships/hyperlink" Target="https://www.nag-j.co.jp/fortran/numerical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u-tokyo.ac.jp/public/VOL3/No5/vi-editor-guid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E2D81-F7A3-873F-FF00-691118E8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13" y="-117960"/>
            <a:ext cx="10464800" cy="2438400"/>
          </a:xfrm>
        </p:spPr>
        <p:txBody>
          <a:bodyPr/>
          <a:lstStyle/>
          <a:p>
            <a:r>
              <a:rPr kumimoji="1"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補遺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B</a:t>
            </a:r>
            <a:endParaRPr kumimoji="1"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42750E-4A76-6424-3B5E-847761AEE197}"/>
              </a:ext>
            </a:extLst>
          </p:cNvPr>
          <p:cNvSpPr txBox="1"/>
          <p:nvPr/>
        </p:nvSpPr>
        <p:spPr>
          <a:xfrm>
            <a:off x="511444" y="3444180"/>
            <a:ext cx="12243661" cy="6309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著者らは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Windows</a:t>
            </a:r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では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Cygwin</a:t>
            </a:r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と</a:t>
            </a:r>
            <a:r>
              <a:rPr lang="en-US" altLang="ja-JP" sz="4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gfortran</a:t>
            </a:r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をインストールして使ってます。以下のサイトを参照ください。</a:t>
            </a:r>
            <a:endParaRPr lang="ja-JP" altLang="ja-JP" sz="44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3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https://www.cygwin.com/</a:t>
            </a:r>
            <a:endParaRPr lang="ja-JP" altLang="ja-JP" sz="32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3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3"/>
              </a:rPr>
              <a:t>http://www2.kuma.u-tokai.ac.jp/~kfuji/cygwin/cygwin.htm#install</a:t>
            </a:r>
            <a:endParaRPr lang="ja-JP" altLang="ja-JP" sz="32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Mac</a:t>
            </a:r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では以下のサイトに</a:t>
            </a:r>
            <a:r>
              <a:rPr lang="en-US" altLang="ja-JP" sz="4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gfortran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ja-JP" sz="4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gcc</a:t>
            </a:r>
            <a:r>
              <a:rPr lang="ja-JP" altLang="ja-JP" sz="4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のバイナリーがありますそれを著者らは使ってます。</a:t>
            </a:r>
            <a:endParaRPr lang="ja-JP" altLang="ja-JP" sz="44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3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4"/>
              </a:rPr>
              <a:t>https://hpc.sourceforge.net/</a:t>
            </a:r>
            <a:endParaRPr lang="ja-JP" altLang="ja-JP" sz="32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44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B80334-151A-46F0-5BEE-57123F1AB279}"/>
              </a:ext>
            </a:extLst>
          </p:cNvPr>
          <p:cNvSpPr txBox="1"/>
          <p:nvPr/>
        </p:nvSpPr>
        <p:spPr>
          <a:xfrm>
            <a:off x="511444" y="2320440"/>
            <a:ext cx="805829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F</a:t>
            </a:r>
            <a:r>
              <a:rPr kumimoji="0" lang="en-US" altLang="ja-JP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ORTRAN</a:t>
            </a:r>
            <a:r>
              <a:rPr kumimoji="0" lang="ja-JP" altLang="en-US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の</a:t>
            </a:r>
            <a:r>
              <a:rPr kumimoji="0" lang="en-US" altLang="ja-JP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PC</a:t>
            </a:r>
            <a:r>
              <a:rPr kumimoji="0" lang="ja-JP" altLang="en-US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へのインストール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12074136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出力を画面だけではしんどいのでファイルに書き出します。"/>
          <p:cNvSpPr txBox="1">
            <a:spLocks noGrp="1"/>
          </p:cNvSpPr>
          <p:nvPr>
            <p:ph type="title"/>
          </p:nvPr>
        </p:nvSpPr>
        <p:spPr>
          <a:xfrm>
            <a:off x="0" y="-1612900"/>
            <a:ext cx="12700000" cy="4229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出力を画面だけではしんどいのでファイルに書き出します。</a:t>
            </a:r>
          </a:p>
        </p:txBody>
      </p:sp>
      <p:sp>
        <p:nvSpPr>
          <p:cNvPr id="165" name="test3.fというプログラムをつくります。…"/>
          <p:cNvSpPr/>
          <p:nvPr/>
        </p:nvSpPr>
        <p:spPr>
          <a:xfrm>
            <a:off x="1778000" y="1190039"/>
            <a:ext cx="8284319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test3.f</a:t>
            </a:r>
            <a:r>
              <a:rPr dirty="0"/>
              <a:t>というプログラムをつくります。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highlight>
                  <a:srgbClr val="FFFF00"/>
                </a:highlight>
              </a:rPr>
              <a:t>vi test3.f </a:t>
            </a:r>
            <a:r>
              <a:rPr sz="4200" dirty="0">
                <a:highlight>
                  <a:srgbClr val="FFFF00"/>
                </a:highlight>
              </a:rPr>
              <a:t>  </a:t>
            </a:r>
            <a:r>
              <a:rPr sz="4200" dirty="0"/>
              <a:t>⏎</a:t>
            </a:r>
          </a:p>
        </p:txBody>
      </p:sp>
      <p:sp>
        <p:nvSpPr>
          <p:cNvPr id="166" name="--------------ここから（この行必要無し）…"/>
          <p:cNvSpPr/>
          <p:nvPr/>
        </p:nvSpPr>
        <p:spPr>
          <a:xfrm>
            <a:off x="393700" y="2413000"/>
            <a:ext cx="11708309" cy="772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/>
            </a:pPr>
            <a:r>
              <a:t>--------------ここから（この行必要無し）</a:t>
            </a:r>
          </a:p>
          <a:p>
            <a:pPr algn="l">
              <a:lnSpc>
                <a:spcPct val="800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c234567890</a:t>
            </a:r>
          </a:p>
          <a:p>
            <a:pPr algn="l">
              <a:lnSpc>
                <a:spcPct val="800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implicit real*8 (a-h,o-z)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</a:t>
            </a:r>
            <a:r>
              <a:rPr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rPr>
              <a:t>open(1, file=‘aaa.txt’) ! aaa.txt</a:t>
            </a:r>
            <a:r>
              <a:rPr>
                <a:solidFill>
                  <a:srgbClr val="E32400"/>
                </a:solidFill>
              </a:rPr>
              <a:t>というファイルに書き出す準備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sum=0.0d0 </a:t>
            </a:r>
            <a:r>
              <a:t>!初期値入力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do i=1, 100 </a:t>
            </a:r>
            <a:r>
              <a:t>!赤の部分を100回くりかえします。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a=real(i) </a:t>
            </a:r>
            <a:r>
              <a:t>   !iは整数なので実数にします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sum=sum+a</a:t>
            </a:r>
            <a:r>
              <a:t>　!aをそれまでのsumに加えます　</a:t>
            </a:r>
            <a:endParaRPr>
              <a:solidFill>
                <a:srgbClr val="FF4013"/>
              </a:solidFill>
            </a:endParaRPr>
          </a:p>
          <a:p>
            <a:pPr algn="l">
              <a:lnSpc>
                <a:spcPct val="80000"/>
              </a:lnSpc>
              <a:defRPr sz="3000"/>
            </a:pPr>
            <a:r>
              <a:rPr>
                <a:solidFill>
                  <a:srgbClr val="FF4013"/>
                </a:solidFill>
              </a:rPr>
              <a:t>            </a:t>
            </a:r>
            <a:r>
              <a:rPr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 write (1,*) a,sum ! 1</a:t>
            </a:r>
            <a:r>
              <a:rPr>
                <a:solidFill>
                  <a:srgbClr val="FF4013"/>
                </a:solidFill>
              </a:rPr>
              <a:t>は‘</a:t>
            </a:r>
            <a:r>
              <a:rPr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aaa.txt‘</a:t>
            </a:r>
            <a:r>
              <a:rPr>
                <a:solidFill>
                  <a:srgbClr val="FF4013"/>
                </a:solidFill>
              </a:rPr>
              <a:t>というテキストファイルです</a:t>
            </a:r>
          </a:p>
          <a:p>
            <a:pPr algn="l">
              <a:lnSpc>
                <a:spcPct val="80000"/>
              </a:lnSpc>
              <a:defRPr sz="3000"/>
            </a:pPr>
            <a:r>
              <a:t>          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enddo</a:t>
            </a:r>
          </a:p>
          <a:p>
            <a:pPr algn="l">
              <a:lnSpc>
                <a:spcPct val="80000"/>
              </a:lnSpc>
              <a:defRPr sz="30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　　　 close(1) </a:t>
            </a:r>
            <a:r>
              <a:rPr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rPr>
              <a:t>! </a:t>
            </a:r>
            <a:r>
              <a:rPr>
                <a:solidFill>
                  <a:srgbClr val="E32400"/>
                </a:solidFill>
              </a:rPr>
              <a:t>ファイルを閉じます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ct val="80000"/>
              </a:lnSpc>
              <a:defRPr sz="30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            stop</a:t>
            </a:r>
          </a:p>
          <a:p>
            <a:pPr algn="l">
              <a:lnSpc>
                <a:spcPct val="80000"/>
              </a:lnSpc>
              <a:defRPr sz="30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            end</a:t>
            </a:r>
          </a:p>
          <a:p>
            <a:pPr algn="l">
              <a:defRPr sz="3000"/>
            </a:pPr>
            <a:r>
              <a:t>-----------------------------ここまで（この行必要無し）</a:t>
            </a:r>
          </a:p>
        </p:txBody>
      </p:sp>
      <p:sp>
        <p:nvSpPr>
          <p:cNvPr id="167" name="⏎"/>
          <p:cNvSpPr/>
          <p:nvPr/>
        </p:nvSpPr>
        <p:spPr>
          <a:xfrm>
            <a:off x="6172200" y="4336978"/>
            <a:ext cx="677249" cy="107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/>
            </a:pPr>
            <a:r>
              <a:t>   </a:t>
            </a:r>
            <a:r>
              <a:rPr>
                <a:latin typeface="Heiti TC Light"/>
                <a:ea typeface="Heiti TC Light"/>
                <a:cs typeface="Heiti TC Light"/>
                <a:sym typeface="Heiti TC Light"/>
              </a:rPr>
              <a:t>⏎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翻訳・実行・出力"/>
          <p:cNvSpPr/>
          <p:nvPr/>
        </p:nvSpPr>
        <p:spPr>
          <a:xfrm>
            <a:off x="-1000252" y="101600"/>
            <a:ext cx="69850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翻訳・実行・出力</a:t>
            </a:r>
          </a:p>
        </p:txBody>
      </p:sp>
      <p:sp>
        <p:nvSpPr>
          <p:cNvPr id="170" name="masahiromacproxeonqcore-3:~ masahiroyamamoto$ gfortran test3.f   ⏎…"/>
          <p:cNvSpPr/>
          <p:nvPr/>
        </p:nvSpPr>
        <p:spPr>
          <a:xfrm>
            <a:off x="463442" y="2671068"/>
            <a:ext cx="11592917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$ </a:t>
            </a:r>
            <a:r>
              <a:rPr sz="2800" dirty="0" err="1">
                <a:highlight>
                  <a:srgbClr val="FFFF00"/>
                </a:highlight>
              </a:rPr>
              <a:t>gfortran</a:t>
            </a:r>
            <a:r>
              <a:rPr sz="2800" dirty="0">
                <a:highlight>
                  <a:srgbClr val="FFFF00"/>
                </a:highlight>
              </a:rPr>
              <a:t> test3.f   </a:t>
            </a:r>
            <a:r>
              <a:rPr sz="2800" dirty="0"/>
              <a:t>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$ </a:t>
            </a:r>
            <a:r>
              <a:rPr sz="2800" dirty="0" err="1">
                <a:highlight>
                  <a:srgbClr val="FFFF00"/>
                </a:highlight>
              </a:rPr>
              <a:t>a.out</a:t>
            </a:r>
            <a:r>
              <a:rPr sz="2800" dirty="0">
                <a:highlight>
                  <a:srgbClr val="FFFF00"/>
                </a:highlight>
              </a:rPr>
              <a:t>   </a:t>
            </a:r>
            <a:r>
              <a:rPr sz="2800" dirty="0"/>
              <a:t>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/>
              <a:t>なにも画面には出力されません</a:t>
            </a:r>
            <a:r>
              <a:rPr sz="2800" dirty="0"/>
              <a:t>。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vi </a:t>
            </a:r>
            <a:r>
              <a:rPr sz="2800" dirty="0" err="1"/>
              <a:t>aaa.txt</a:t>
            </a:r>
            <a:r>
              <a:rPr sz="2800" dirty="0"/>
              <a:t>    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/>
              <a:t>でaaa.txtのファイルを確認して下さい</a:t>
            </a:r>
            <a:r>
              <a:rPr sz="2800" dirty="0"/>
              <a:t>。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/>
              <a:t>これでプログラムで数字データを書くことが出来るようになりました</a:t>
            </a:r>
            <a:r>
              <a:rPr sz="2800" dirty="0"/>
              <a:t>。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ファイルの読み込み・配列を使った計算"/>
          <p:cNvSpPr/>
          <p:nvPr/>
        </p:nvSpPr>
        <p:spPr>
          <a:xfrm>
            <a:off x="155448" y="-12700"/>
            <a:ext cx="115570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ファイルの読み込み・配列を使った計算</a:t>
            </a:r>
          </a:p>
        </p:txBody>
      </p:sp>
      <p:sp>
        <p:nvSpPr>
          <p:cNvPr id="173" name="次に，先ほど作成した‘aaa.txt’を読み込んでその値および値間の演算を行います。test4.fというファイルをつくります。…"/>
          <p:cNvSpPr/>
          <p:nvPr/>
        </p:nvSpPr>
        <p:spPr>
          <a:xfrm>
            <a:off x="143142" y="711200"/>
            <a:ext cx="13004801" cy="2238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3600"/>
            </a:pPr>
            <a:r>
              <a:rPr dirty="0"/>
              <a:t>次に，先ほど作成した‘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aaa.txt</a:t>
            </a:r>
            <a:r>
              <a:rPr dirty="0"/>
              <a:t>’を読み込んでその値および値間の演算を行います。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test4.f</a:t>
            </a:r>
            <a:r>
              <a:rPr dirty="0"/>
              <a:t>というファイルをつくります。</a:t>
            </a:r>
            <a:endParaRPr lang="en-US" dirty="0"/>
          </a:p>
          <a:p>
            <a:pPr>
              <a:lnSpc>
                <a:spcPct val="70000"/>
              </a:lnSpc>
              <a:defRPr sz="3600"/>
            </a:pPr>
            <a:endParaRPr dirty="0"/>
          </a:p>
          <a:p>
            <a:pPr algn="l">
              <a:lnSpc>
                <a:spcPct val="70000"/>
              </a:lnSpc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highlight>
                  <a:srgbClr val="FFFF00"/>
                </a:highlight>
              </a:rPr>
              <a:t>vi test4.f   </a:t>
            </a:r>
            <a:r>
              <a:rPr dirty="0"/>
              <a:t>⏎</a:t>
            </a:r>
          </a:p>
        </p:txBody>
      </p:sp>
      <p:sp>
        <p:nvSpPr>
          <p:cNvPr id="174" name="--------------ここから（この行必要無し）色の入力はできない…"/>
          <p:cNvSpPr/>
          <p:nvPr/>
        </p:nvSpPr>
        <p:spPr>
          <a:xfrm>
            <a:off x="254000" y="2368550"/>
            <a:ext cx="12783086" cy="786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2400"/>
            </a:pPr>
            <a:r>
              <a:rPr dirty="0"/>
              <a:t>--------------</a:t>
            </a:r>
            <a:r>
              <a:rPr dirty="0" err="1"/>
              <a:t>ここから（この行必要無し）色の入力はできない</a:t>
            </a:r>
            <a:endParaRPr dirty="0"/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c234567890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implicit real*8 (a-</a:t>
            </a:r>
            <a:r>
              <a:rPr dirty="0" err="1"/>
              <a:t>h,o</a:t>
            </a:r>
            <a:r>
              <a:rPr dirty="0"/>
              <a:t>-z)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integer, parameter : :  </a:t>
            </a:r>
            <a:r>
              <a:rPr dirty="0" err="1"/>
              <a:t>ndim</a:t>
            </a:r>
            <a:r>
              <a:rPr dirty="0"/>
              <a:t>=500 </a:t>
            </a:r>
            <a:r>
              <a:rPr dirty="0">
                <a:solidFill>
                  <a:srgbClr val="FF4013"/>
                </a:solidFill>
              </a:rPr>
              <a:t>!</a:t>
            </a:r>
            <a:r>
              <a:rPr dirty="0" err="1">
                <a:solidFill>
                  <a:srgbClr val="FF4013"/>
                </a:solidFill>
              </a:rPr>
              <a:t>配列の大きさ</a:t>
            </a:r>
            <a:endParaRPr dirty="0">
              <a:solidFill>
                <a:srgbClr val="FF4013"/>
              </a:solidFill>
            </a:endParaRP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　　　 dimension d(</a:t>
            </a:r>
            <a:r>
              <a:rPr dirty="0" err="1"/>
              <a:t>ndim</a:t>
            </a:r>
            <a:r>
              <a:rPr dirty="0"/>
              <a:t>),  e(</a:t>
            </a:r>
            <a:r>
              <a:rPr dirty="0" err="1"/>
              <a:t>ndim</a:t>
            </a:r>
            <a:r>
              <a:rPr dirty="0"/>
              <a:t>) </a:t>
            </a:r>
            <a:r>
              <a:rPr dirty="0">
                <a:solidFill>
                  <a:srgbClr val="FF4013"/>
                </a:solidFill>
              </a:rPr>
              <a:t>!</a:t>
            </a:r>
            <a:r>
              <a:rPr dirty="0" err="1">
                <a:solidFill>
                  <a:srgbClr val="FF4013"/>
                </a:solidFill>
              </a:rPr>
              <a:t>配列はd</a:t>
            </a:r>
            <a:r>
              <a:rPr dirty="0">
                <a:solidFill>
                  <a:srgbClr val="FF4013"/>
                </a:solidFill>
              </a:rPr>
              <a:t>(1),d(2),....,d(500)</a:t>
            </a:r>
            <a:r>
              <a:rPr dirty="0" err="1">
                <a:solidFill>
                  <a:srgbClr val="FF4013"/>
                </a:solidFill>
              </a:rPr>
              <a:t>まで</a:t>
            </a:r>
            <a:endParaRPr dirty="0">
              <a:solidFill>
                <a:srgbClr val="FF4013"/>
              </a:solidFill>
            </a:endParaRP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4013"/>
                </a:solidFill>
              </a:rPr>
              <a:t>            </a:t>
            </a:r>
            <a:r>
              <a:rPr dirty="0">
                <a:solidFill>
                  <a:srgbClr val="E32400"/>
                </a:solidFill>
              </a:rPr>
              <a:t>open(1, file=‘</a:t>
            </a:r>
            <a:r>
              <a:rPr dirty="0" err="1">
                <a:solidFill>
                  <a:srgbClr val="E32400"/>
                </a:solidFill>
              </a:rPr>
              <a:t>aaa.txt</a:t>
            </a:r>
            <a:r>
              <a:rPr dirty="0">
                <a:solidFill>
                  <a:srgbClr val="E32400"/>
                </a:solidFill>
              </a:rPr>
              <a:t>’) 　!</a:t>
            </a:r>
            <a:r>
              <a:rPr dirty="0" err="1">
                <a:solidFill>
                  <a:srgbClr val="E32400"/>
                </a:solidFill>
              </a:rPr>
              <a:t>入力ファイルの準備</a:t>
            </a:r>
            <a:r>
              <a:rPr dirty="0">
                <a:solidFill>
                  <a:srgbClr val="E32400"/>
                </a:solidFill>
              </a:rPr>
              <a:t> 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　　　 open(2, file=‘</a:t>
            </a:r>
            <a:r>
              <a:rPr dirty="0" err="1">
                <a:solidFill>
                  <a:srgbClr val="E32400"/>
                </a:solidFill>
              </a:rPr>
              <a:t>bbb.txt</a:t>
            </a:r>
            <a:r>
              <a:rPr dirty="0">
                <a:solidFill>
                  <a:srgbClr val="E32400"/>
                </a:solidFill>
              </a:rPr>
              <a:t>’)     !</a:t>
            </a:r>
            <a:r>
              <a:rPr dirty="0" err="1">
                <a:solidFill>
                  <a:srgbClr val="E32400"/>
                </a:solidFill>
              </a:rPr>
              <a:t>出力ファイルの準備</a:t>
            </a:r>
            <a:r>
              <a:rPr dirty="0">
                <a:solidFill>
                  <a:srgbClr val="E32400"/>
                </a:solidFill>
              </a:rPr>
              <a:t> 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            </a:t>
            </a:r>
            <a:r>
              <a:rPr dirty="0"/>
              <a:t>do </a:t>
            </a:r>
            <a:r>
              <a:rPr dirty="0" err="1"/>
              <a:t>i</a:t>
            </a:r>
            <a:r>
              <a:rPr dirty="0"/>
              <a:t>=1, 100 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</a:t>
            </a:r>
            <a:r>
              <a:rPr dirty="0">
                <a:solidFill>
                  <a:srgbClr val="E32400"/>
                </a:solidFill>
              </a:rPr>
              <a:t>           read (1,*) d(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), e(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)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         </a:t>
            </a:r>
            <a:r>
              <a:rPr dirty="0"/>
              <a:t>   </a:t>
            </a:r>
            <a:r>
              <a:rPr dirty="0" err="1"/>
              <a:t>enddo</a:t>
            </a:r>
            <a:r>
              <a:rPr dirty="0"/>
              <a:t> </a:t>
            </a:r>
            <a:endParaRPr dirty="0">
              <a:solidFill>
                <a:srgbClr val="E32400"/>
              </a:solidFill>
            </a:endParaRP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            write (6,*) d(1),d(2), d(99), d(100) !</a:t>
            </a:r>
            <a:r>
              <a:rPr dirty="0" err="1">
                <a:solidFill>
                  <a:srgbClr val="E32400"/>
                </a:solidFill>
              </a:rPr>
              <a:t>ちゃんと読み込んでいるかチェック</a:t>
            </a:r>
            <a:endParaRPr dirty="0">
              <a:solidFill>
                <a:srgbClr val="E32400"/>
              </a:solidFill>
            </a:endParaRP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            write (6,*) e(1),e(2), e(99), e(100)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　　　 do 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=2, 100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E32400"/>
                </a:solidFill>
              </a:rPr>
              <a:t>               write (2,*) 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, d(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)-d(i-1),  e(</a:t>
            </a:r>
            <a:r>
              <a:rPr dirty="0" err="1">
                <a:solidFill>
                  <a:srgbClr val="E32400"/>
                </a:solidFill>
              </a:rPr>
              <a:t>i</a:t>
            </a:r>
            <a:r>
              <a:rPr dirty="0">
                <a:solidFill>
                  <a:srgbClr val="E32400"/>
                </a:solidFill>
              </a:rPr>
              <a:t>)-e(i-1) ! i行，第一列，第２列の引き算をファイルbbb.txtに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</a:t>
            </a:r>
            <a:r>
              <a:rPr dirty="0" err="1"/>
              <a:t>enddo</a:t>
            </a:r>
            <a:endParaRPr dirty="0"/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　　　close(1)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close(2)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stop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end</a:t>
            </a:r>
          </a:p>
          <a:p>
            <a:pPr algn="l">
              <a:lnSpc>
                <a:spcPct val="80000"/>
              </a:lnSpc>
              <a:defRPr sz="2400"/>
            </a:pPr>
            <a:r>
              <a:rPr dirty="0"/>
              <a:t>-----------------------------</a:t>
            </a:r>
            <a:r>
              <a:rPr dirty="0" err="1"/>
              <a:t>ここまで（この行必要無し</a:t>
            </a:r>
            <a:r>
              <a:rPr dirty="0"/>
              <a:t>）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画面には以下の出力…"/>
          <p:cNvSpPr/>
          <p:nvPr/>
        </p:nvSpPr>
        <p:spPr>
          <a:xfrm>
            <a:off x="355600" y="1398242"/>
            <a:ext cx="13004800" cy="825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 err="1"/>
              <a:t>画面には以下の出力</a:t>
            </a:r>
            <a:endParaRPr sz="1800" dirty="0"/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1.0000000000000000        2.0000000000000000        99.000000000000000        100.00000000000000     </a:t>
            </a:r>
          </a:p>
          <a:p>
            <a:pPr algn="l">
              <a:lnSpc>
                <a:spcPct val="800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1.0000000000000000        3.0000000000000000        4950.0000000000000        5050.0000000000000</a:t>
            </a:r>
            <a:r>
              <a:rPr dirty="0"/>
              <a:t>     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ファイルbbb.txtは以下のようになる</a:t>
            </a:r>
            <a:r>
              <a:rPr dirty="0"/>
              <a:t>。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highlight>
                  <a:srgbClr val="FFFF00"/>
                </a:highlight>
              </a:rPr>
              <a:t>vi </a:t>
            </a:r>
            <a:r>
              <a:rPr dirty="0" err="1">
                <a:highlight>
                  <a:srgbClr val="FFFF00"/>
                </a:highlight>
              </a:rPr>
              <a:t>bbb.txt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sz="2300" dirty="0"/>
              <a:t>⏎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300" dirty="0"/>
              <a:t>         </a:t>
            </a:r>
            <a:r>
              <a:rPr sz="1800" dirty="0"/>
              <a:t>2   1.0000000000000000        2.0000000000000000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3   1.0000000000000000        3.0000000000000000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4   1.0000000000000000        4.0000000000000000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5   1.0000000000000000        5.0000000000000000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6   1.0000000000000000        6.0000000000000000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7   1.0000000000000000        7.0000000000000000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8   1.0000000000000000        8.0000000000000000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 9   1.0000000000000000        9.0000000000000000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10   1.0000000000000000        10.000000000000000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11   1.0000000000000000        11.000000000000000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12   1.0000000000000000        12.000000000000000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13   1.0000000000000000        13.000000000000000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14   1.0000000000000000        14.000000000000000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15   1.0000000000000000        15.000000000000000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...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95   1.0000000000000000        95.000000000000000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96   1.0000000000000000        96.000000000000000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97   1.0000000000000000        97.000000000000000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98   1.0000000000000000        98.000000000000000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 99   1.0000000000000000        99.000000000000000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         100   1.0000000000000000        100.00000000000000</a:t>
            </a: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sz="2300" dirty="0"/>
          </a:p>
        </p:txBody>
      </p:sp>
      <p:sp>
        <p:nvSpPr>
          <p:cNvPr id="177" name="masahiromacproxeonqcore-3:~ masahiroyamamoto$ gfortran test4.f   ⏎…"/>
          <p:cNvSpPr/>
          <p:nvPr/>
        </p:nvSpPr>
        <p:spPr>
          <a:xfrm>
            <a:off x="228600" y="344061"/>
            <a:ext cx="2811667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highlight>
                  <a:srgbClr val="FFFF00"/>
                </a:highlight>
              </a:rPr>
              <a:t>$ </a:t>
            </a:r>
            <a:r>
              <a:rPr dirty="0" err="1">
                <a:highlight>
                  <a:srgbClr val="FFFF00"/>
                </a:highlight>
              </a:rPr>
              <a:t>gfortran</a:t>
            </a:r>
            <a:r>
              <a:rPr dirty="0">
                <a:highlight>
                  <a:srgbClr val="FFFF00"/>
                </a:highlight>
              </a:rPr>
              <a:t> test4.f   </a:t>
            </a:r>
            <a:r>
              <a:rPr dirty="0"/>
              <a:t>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highlight>
                  <a:srgbClr val="FFFF00"/>
                </a:highlight>
              </a:rPr>
              <a:t>$ </a:t>
            </a:r>
            <a:r>
              <a:rPr dirty="0" err="1">
                <a:highlight>
                  <a:srgbClr val="FFFF00"/>
                </a:highlight>
              </a:rPr>
              <a:t>a.out</a:t>
            </a:r>
            <a:r>
              <a:rPr dirty="0">
                <a:highlight>
                  <a:srgbClr val="FFFF00"/>
                </a:highlight>
              </a:rPr>
              <a:t>   </a:t>
            </a:r>
            <a:r>
              <a:rPr dirty="0"/>
              <a:t>⏎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フーリエ級数"/>
          <p:cNvSpPr txBox="1">
            <a:spLocks noGrp="1"/>
          </p:cNvSpPr>
          <p:nvPr>
            <p:ph type="title"/>
          </p:nvPr>
        </p:nvSpPr>
        <p:spPr>
          <a:xfrm>
            <a:off x="1" y="1778000"/>
            <a:ext cx="12451002" cy="2438400"/>
          </a:xfrm>
          <a:prstGeom prst="rect">
            <a:avLst/>
          </a:prstGeom>
        </p:spPr>
        <p:txBody>
          <a:bodyPr/>
          <a:lstStyle/>
          <a:p>
            <a:r>
              <a:rPr lang="ja-JP" altLang="en-US" sz="6000"/>
              <a:t>練習問題：</a:t>
            </a:r>
            <a:r>
              <a:rPr sz="6000" dirty="0" err="1"/>
              <a:t>フーリエ級数</a:t>
            </a:r>
            <a:br>
              <a:rPr lang="en-US" sz="6000" dirty="0"/>
            </a:br>
            <a:r>
              <a:rPr lang="ja-JP" altLang="en-US" sz="6000"/>
              <a:t>を計算してみよう</a:t>
            </a:r>
            <a:endParaRPr sz="6000" dirty="0"/>
          </a:p>
        </p:txBody>
      </p:sp>
      <p:pic>
        <p:nvPicPr>
          <p:cNvPr id="18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5537200"/>
            <a:ext cx="11523903" cy="193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(θ)は[-π,π]での周期関数"/>
          <p:cNvSpPr/>
          <p:nvPr/>
        </p:nvSpPr>
        <p:spPr>
          <a:xfrm>
            <a:off x="2489200" y="7816850"/>
            <a:ext cx="7962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)は[-π,π]での周期関数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311"/>
            <a:ext cx="9817100" cy="825528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os(nθ)"/>
          <p:cNvSpPr/>
          <p:nvPr/>
        </p:nvSpPr>
        <p:spPr>
          <a:xfrm>
            <a:off x="4975026" y="209550"/>
            <a:ext cx="1937148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cos(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nθ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6" y="1066800"/>
            <a:ext cx="9653825" cy="811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in(nθ)"/>
          <p:cNvSpPr/>
          <p:nvPr/>
        </p:nvSpPr>
        <p:spPr>
          <a:xfrm>
            <a:off x="5025628" y="209550"/>
            <a:ext cx="1835944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sin(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nθ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演習…"/>
          <p:cNvSpPr txBox="1">
            <a:spLocks noGrp="1"/>
          </p:cNvSpPr>
          <p:nvPr>
            <p:ph type="title"/>
          </p:nvPr>
        </p:nvSpPr>
        <p:spPr>
          <a:xfrm>
            <a:off x="419100" y="-1536700"/>
            <a:ext cx="12026900" cy="5384800"/>
          </a:xfrm>
          <a:prstGeom prst="rect">
            <a:avLst/>
          </a:prstGeom>
        </p:spPr>
        <p:txBody>
          <a:bodyPr/>
          <a:lstStyle/>
          <a:p>
            <a:pPr>
              <a:defRPr sz="7400"/>
            </a:pPr>
            <a:r>
              <a:rPr dirty="0" err="1"/>
              <a:t>演習</a:t>
            </a:r>
            <a:r>
              <a:rPr lang="ja-JP" altLang="en-US"/>
              <a:t>問題</a:t>
            </a:r>
            <a:endParaRPr dirty="0"/>
          </a:p>
          <a:p>
            <a:pPr>
              <a:defRPr sz="4800"/>
            </a:pP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dirty="0" err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dirty="0" err="1"/>
              <a:t>が以下の場合のフーリエ級数を求めよ</a:t>
            </a:r>
            <a:r>
              <a:rPr dirty="0"/>
              <a:t>。</a:t>
            </a:r>
          </a:p>
        </p:txBody>
      </p:sp>
      <p:pic>
        <p:nvPicPr>
          <p:cNvPr id="19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89142"/>
            <a:ext cx="6807200" cy="2006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roppedImage.tiff" descr="dropped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67530" y="1920469"/>
            <a:ext cx="5524501" cy="10675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99" y="1911350"/>
            <a:ext cx="9750802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8F14D-91E0-B7FD-2325-D80BCAD70DB1}"/>
              </a:ext>
            </a:extLst>
          </p:cNvPr>
          <p:cNvSpPr txBox="1"/>
          <p:nvPr/>
        </p:nvSpPr>
        <p:spPr>
          <a:xfrm>
            <a:off x="306092" y="123986"/>
            <a:ext cx="650153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演習問題解答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角丸四角形"/>
          <p:cNvGrpSpPr/>
          <p:nvPr/>
        </p:nvGrpSpPr>
        <p:grpSpPr>
          <a:xfrm>
            <a:off x="-76200" y="7823200"/>
            <a:ext cx="12636500" cy="2184400"/>
            <a:chOff x="0" y="0"/>
            <a:chExt cx="12636500" cy="2184400"/>
          </a:xfrm>
        </p:grpSpPr>
        <p:sp>
          <p:nvSpPr>
            <p:cNvPr id="196" name="角丸四角形"/>
            <p:cNvSpPr/>
            <p:nvPr/>
          </p:nvSpPr>
          <p:spPr>
            <a:xfrm>
              <a:off x="215900" y="139700"/>
              <a:ext cx="12204700" cy="1625600"/>
            </a:xfrm>
            <a:prstGeom prst="roundRect">
              <a:avLst>
                <a:gd name="adj" fmla="val 11719"/>
              </a:avLst>
            </a:prstGeom>
            <a:solidFill>
              <a:srgbClr val="73FCD6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95" name="角丸四角形 角丸四角形" descr="角丸四角形 角丸四角形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636500" cy="2184400"/>
            </a:xfrm>
            <a:prstGeom prst="rect">
              <a:avLst/>
            </a:prstGeom>
            <a:effectLst/>
          </p:spPr>
        </p:pic>
      </p:grpSp>
      <p:pic>
        <p:nvPicPr>
          <p:cNvPr id="198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9991394" cy="72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latexit-drag.pdf" descr="latexit-drag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8013365"/>
            <a:ext cx="11468100" cy="14227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944D72-74FD-BD23-8EB6-F64693826911}"/>
              </a:ext>
            </a:extLst>
          </p:cNvPr>
          <p:cNvSpPr txBox="1"/>
          <p:nvPr/>
        </p:nvSpPr>
        <p:spPr>
          <a:xfrm>
            <a:off x="6503262" y="38100"/>
            <a:ext cx="650153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演習問題解答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4152B5-763F-166C-1219-1B0BDA8C75F2}"/>
              </a:ext>
            </a:extLst>
          </p:cNvPr>
          <p:cNvSpPr txBox="1"/>
          <p:nvPr/>
        </p:nvSpPr>
        <p:spPr>
          <a:xfrm>
            <a:off x="368945" y="108490"/>
            <a:ext cx="11894949" cy="10802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indent="-228600" algn="just"/>
            <a:r>
              <a:rPr lang="en-US" altLang="ja-JP" sz="40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</a:t>
            </a:r>
            <a:r>
              <a:rPr lang="ja-JP" altLang="en-US" sz="40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参考書</a:t>
            </a:r>
            <a:endParaRPr lang="ja-JP" altLang="ja-JP" sz="40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28600" indent="-228600" algn="just"/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0" dirty="0">
                <a:effectLst/>
                <a:latin typeface="á˙∆_˛"/>
                <a:ea typeface="游明朝" panose="02020400000000000000" pitchFamily="18" charset="-128"/>
                <a:cs typeface="á˙∆_˛"/>
              </a:rPr>
              <a:t>FORTRAN </a:t>
            </a:r>
            <a:r>
              <a:rPr lang="ja-JP" altLang="ja-JP" sz="2400" kern="0" dirty="0">
                <a:effectLst/>
                <a:latin typeface="á˙∆_˛"/>
                <a:ea typeface="游明朝" panose="02020400000000000000" pitchFamily="18" charset="-128"/>
                <a:cs typeface="á˙∆_˛"/>
              </a:rPr>
              <a:t>（</a:t>
            </a:r>
            <a:r>
              <a:rPr lang="en-US" altLang="ja-JP" sz="2400" kern="0" dirty="0">
                <a:effectLst/>
                <a:latin typeface="á˙∆_˛"/>
                <a:ea typeface="游明朝" panose="02020400000000000000" pitchFamily="18" charset="-128"/>
                <a:cs typeface="á˙∆_˛"/>
              </a:rPr>
              <a:t>F77</a:t>
            </a:r>
            <a:r>
              <a:rPr lang="ja-JP" altLang="ja-JP" sz="2400" kern="0" dirty="0">
                <a:effectLst/>
                <a:latin typeface="á˙∆_˛"/>
                <a:ea typeface="游明朝" panose="02020400000000000000" pitchFamily="18" charset="-128"/>
                <a:cs typeface="á˙∆_˛"/>
              </a:rPr>
              <a:t>）の入門書があります。</a:t>
            </a:r>
            <a:endParaRPr lang="en-US" altLang="ja-JP" sz="2400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JIS FORTRAN</a:t>
            </a:r>
            <a:r>
              <a:rPr lang="ja-JP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入門</a:t>
            </a:r>
            <a:r>
              <a:rPr lang="en-US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 (</a:t>
            </a:r>
            <a:r>
              <a:rPr lang="ja-JP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上</a:t>
            </a:r>
            <a:r>
              <a:rPr lang="en-US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)</a:t>
            </a:r>
            <a:r>
              <a:rPr lang="ja-JP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（下）</a:t>
            </a:r>
            <a:r>
              <a:rPr lang="en-US" altLang="ja-JP" sz="2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 1984</a:t>
            </a:r>
            <a:r>
              <a:rPr lang="ja-JP" altLang="ja-JP" sz="24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　</a:t>
            </a:r>
            <a:r>
              <a:rPr lang="en-US" altLang="ja-JP" sz="2400" u="sng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  <a:hlinkClick r:id="rId2"/>
              </a:rPr>
              <a:t>森口</a:t>
            </a:r>
            <a:r>
              <a:rPr lang="en-US" altLang="ja-JP" sz="24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  <a:hlinkClick r:id="rId2"/>
              </a:rPr>
              <a:t> </a:t>
            </a:r>
            <a:r>
              <a:rPr lang="en-US" altLang="ja-JP" sz="2400" u="sng" kern="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  <a:hlinkClick r:id="rId2"/>
              </a:rPr>
              <a:t>繁一</a:t>
            </a:r>
            <a:r>
              <a:rPr lang="en-US" altLang="ja-JP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 (</a:t>
            </a:r>
            <a:r>
              <a:rPr lang="ja-JP" altLang="ja-JP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著</a:t>
            </a:r>
            <a:r>
              <a:rPr lang="en-US" altLang="ja-JP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)</a:t>
            </a:r>
            <a:r>
              <a:rPr lang="ja-JP" altLang="ja-JP" sz="24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34" charset="-128"/>
              </a:rPr>
              <a:t>　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東京大学出版会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533400" algn="l"/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が未だに最高の入門書だと思っております。</a:t>
            </a:r>
            <a:endParaRPr lang="en-US" altLang="ja-JP" sz="2400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533400" algn="l"/>
            <a:endParaRPr lang="en-US" altLang="ja-JP" sz="2400" kern="1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533400" algn="l"/>
            <a:r>
              <a:rPr lang="ja-JP" altLang="ja-JP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入門 </a:t>
            </a:r>
            <a:r>
              <a:rPr lang="en-US" altLang="ja-JP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Fortran90</a:t>
            </a:r>
            <a:r>
              <a:rPr lang="ja-JP" altLang="ja-JP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実践プログラミング 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533400" algn="l"/>
            <a:r>
              <a:rPr lang="en-US" altLang="ja-JP" sz="2400" u="sng" kern="0" dirty="0">
                <a:solidFill>
                  <a:srgbClr val="003894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  <a:hlinkClick r:id="rId3"/>
              </a:rPr>
              <a:t>東田幸樹</a:t>
            </a:r>
            <a:r>
              <a:rPr lang="en-US" altLang="ja-JP" sz="2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</a:rPr>
              <a:t>, </a:t>
            </a:r>
            <a:r>
              <a:rPr lang="en-US" altLang="ja-JP" sz="2400" u="sng" kern="0" dirty="0">
                <a:solidFill>
                  <a:srgbClr val="003894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  <a:hlinkClick r:id="rId4"/>
              </a:rPr>
              <a:t>山本芳人</a:t>
            </a:r>
            <a:r>
              <a:rPr lang="en-US" altLang="ja-JP" sz="2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</a:rPr>
              <a:t>, </a:t>
            </a:r>
            <a:r>
              <a:rPr lang="en-US" altLang="ja-JP" sz="2400" u="sng" kern="0" dirty="0">
                <a:solidFill>
                  <a:srgbClr val="003894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  <a:hlinkClick r:id="rId5"/>
              </a:rPr>
              <a:t>熊沢友信</a:t>
            </a:r>
            <a:r>
              <a:rPr lang="en-US" altLang="ja-JP" sz="2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ＭＳ Ｐゴシック" panose="020B0600070205080204" pitchFamily="34" charset="-128"/>
              </a:rPr>
              <a:t> </a:t>
            </a:r>
            <a:r>
              <a:rPr lang="en-US" altLang="ja-JP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Softbank books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533400" algn="just"/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も良書です。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の文法が以下のところで公開されております。</a:t>
            </a:r>
            <a:endParaRPr lang="en-US" altLang="ja-JP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[NAG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社（日本ニューメリカルアルゴリズムズグループ株式会社）提供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]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 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入門　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6"/>
              </a:rPr>
              <a:t>https://www.nag-j.co.jp/fortran/index.html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 Tip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集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7"/>
              </a:rPr>
              <a:t>https://www.nag-j.co.jp/fortran/tips/index.html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 2003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入門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8"/>
              </a:rPr>
              <a:t>https://www.nag-j.co.jp/fortran/fortran2003/index.html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 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数値計算入門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9"/>
              </a:rPr>
              <a:t>https://www.nag-j.co.jp/fortran/numerical/index.html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OpenMP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入門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10"/>
              </a:rPr>
              <a:t>https://www.nag-j.co.jp/openMP/index.html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Fortran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検定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11"/>
              </a:rPr>
              <a:t>https://www.nag-j.co.jp/fortran/exam/index.html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kern="100" dirty="0"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京大人環境富田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游明朝" panose="02020400000000000000" pitchFamily="18" charset="-128"/>
                <a:cs typeface="Courier New" panose="02070309020205020404" pitchFamily="49" charset="0"/>
              </a:rPr>
              <a:t>博之</a:t>
            </a:r>
            <a:r>
              <a:rPr lang="ja-JP" altLang="ja-JP" sz="2400" kern="100" dirty="0"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氏の</a:t>
            </a:r>
            <a:r>
              <a:rPr lang="en-US" altLang="ja-JP" sz="2400" kern="100" dirty="0"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FORTRAN90, 95</a:t>
            </a:r>
            <a:r>
              <a:rPr lang="ja-JP" altLang="ja-JP" sz="2400" kern="100" dirty="0"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プログラミングのサイトおよび著書</a:t>
            </a:r>
            <a:r>
              <a:rPr lang="ja-JP" altLang="ja-JP" sz="2400" kern="100" dirty="0"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改訂版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『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Fortran90/95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プログラミング』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（冨田・齋藤：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培風館）。（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2011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月）も</a:t>
            </a:r>
            <a:r>
              <a:rPr lang="ja-JP" altLang="ja-JP" sz="2400" kern="100" dirty="0">
                <a:effectLst/>
                <a:latin typeface="Hiragino Kaku Gothic ProN" panose="020B03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おすすめです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12"/>
              </a:rPr>
              <a:t>https://www7b.biglobe.ne.jp/~fortran/education/fortran90/sec0.html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/>
            <a:br>
              <a:rPr lang="en-US" altLang="ja-JP" sz="24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</a:br>
            <a:r>
              <a:rPr lang="en-US" altLang="ja-JP" sz="24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994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角丸四角形"/>
          <p:cNvSpPr/>
          <p:nvPr/>
        </p:nvSpPr>
        <p:spPr>
          <a:xfrm>
            <a:off x="1320800" y="3124200"/>
            <a:ext cx="8407400" cy="6565900"/>
          </a:xfrm>
          <a:prstGeom prst="roundRect">
            <a:avLst>
              <a:gd name="adj" fmla="val 2901"/>
            </a:avLst>
          </a:prstGeom>
          <a:solidFill>
            <a:srgbClr val="73FC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02" name="latexit-drag.pdf" descr="latexit-dra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0465"/>
            <a:ext cx="11468100" cy="142273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FORTRANでθを-2πから2πまで動かしたときの…"/>
          <p:cNvSpPr/>
          <p:nvPr/>
        </p:nvSpPr>
        <p:spPr>
          <a:xfrm>
            <a:off x="-98553" y="1555750"/>
            <a:ext cx="13004801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FORTRANで</a:t>
            </a:r>
            <a:r>
              <a:rPr i="1" dirty="0"/>
              <a:t>θ</a:t>
            </a:r>
            <a:r>
              <a:rPr dirty="0"/>
              <a:t>を-2πから2π</a:t>
            </a:r>
            <a:r>
              <a:rPr dirty="0" err="1"/>
              <a:t>まで動かしたときの</a:t>
            </a:r>
            <a:endParaRPr dirty="0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n=</a:t>
            </a:r>
            <a:r>
              <a:rPr dirty="0"/>
              <a:t>1, 3, 10, 100, 1000，10000までの和を計算しよう</a:t>
            </a:r>
          </a:p>
        </p:txBody>
      </p:sp>
      <p:sp>
        <p:nvSpPr>
          <p:cNvPr id="204" name="c2345678…"/>
          <p:cNvSpPr/>
          <p:nvPr/>
        </p:nvSpPr>
        <p:spPr>
          <a:xfrm>
            <a:off x="1320800" y="2901950"/>
            <a:ext cx="8890001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c2345678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implicit real*8 (a-</a:t>
            </a:r>
            <a:r>
              <a:rPr dirty="0" err="1"/>
              <a:t>h,o</a:t>
            </a:r>
            <a:r>
              <a:rPr dirty="0"/>
              <a:t>-z)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pi=</a:t>
            </a:r>
            <a:r>
              <a:rPr dirty="0" err="1"/>
              <a:t>acos</a:t>
            </a:r>
            <a:r>
              <a:rPr dirty="0"/>
              <a:t>(-1.0d0)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open (1,file="</a:t>
            </a:r>
            <a:r>
              <a:rPr dirty="0" err="1"/>
              <a:t>aaa.txt</a:t>
            </a:r>
            <a:r>
              <a:rPr dirty="0"/>
              <a:t>")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do </a:t>
            </a:r>
            <a:r>
              <a:rPr dirty="0" err="1"/>
              <a:t>i</a:t>
            </a:r>
            <a:r>
              <a:rPr dirty="0"/>
              <a:t>=1, 1001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theta=-2.0d0*</a:t>
            </a:r>
            <a:r>
              <a:rPr dirty="0" err="1"/>
              <a:t>pi+real</a:t>
            </a:r>
            <a:r>
              <a:rPr dirty="0"/>
              <a:t>(i-1)/1000.0d0*4.0d0*pi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sum=0.0d0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do j=1, 10000</a:t>
            </a:r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! n=10000の場合 n=1,3,10,…</a:t>
            </a:r>
            <a:r>
              <a:rPr lang="en-US" sz="2400" dirty="0" err="1">
                <a:solidFill>
                  <a:srgbClr val="FF0000"/>
                </a:solidFill>
              </a:rPr>
              <a:t>にする</a:t>
            </a:r>
            <a:endParaRPr sz="2400" dirty="0">
              <a:solidFill>
                <a:srgbClr val="FF0000"/>
              </a:solidFill>
            </a:endParaRP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sum=sum+2.0d0/pi*(1.0d0/real(j)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&amp;            -(-1.0d0)**j/real(j))*sin(real(j)*theta)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</a:t>
            </a:r>
            <a:r>
              <a:rPr dirty="0" err="1"/>
              <a:t>enddo</a:t>
            </a:r>
            <a:endParaRPr dirty="0"/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write (1,*) theta, theta/pi, sum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</a:t>
            </a:r>
            <a:r>
              <a:rPr dirty="0" err="1"/>
              <a:t>enddo</a:t>
            </a:r>
            <a:endParaRPr dirty="0"/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close(1)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stop</a:t>
            </a:r>
          </a:p>
          <a:p>
            <a:pPr algn="l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end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3BC6AC-6AFA-FB66-14F7-8BBD0B60B462}"/>
              </a:ext>
            </a:extLst>
          </p:cNvPr>
          <p:cNvSpPr txBox="1"/>
          <p:nvPr/>
        </p:nvSpPr>
        <p:spPr>
          <a:xfrm>
            <a:off x="8001897" y="3327184"/>
            <a:ext cx="6501538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解答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および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FORTRAN</a:t>
            </a: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コード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FS.f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D3A2D-5EAB-20CD-CBF7-350D590C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droppedImage.pdf" descr="droppedImage.pdf">
            <a:extLst>
              <a:ext uri="{FF2B5EF4-FFF2-40B4-BE49-F238E27FC236}">
                <a16:creationId xmlns:a16="http://schemas.microsoft.com/office/drawing/2014/main" id="{40FCDE8C-92E8-784B-BF7F-15E8EBBA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49" y="1399583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θ / π">
            <a:extLst>
              <a:ext uri="{FF2B5EF4-FFF2-40B4-BE49-F238E27FC236}">
                <a16:creationId xmlns:a16="http://schemas.microsoft.com/office/drawing/2014/main" id="{2A93C8ED-20C4-CA8B-0FF5-0C467A2E300D}"/>
              </a:ext>
            </a:extLst>
          </p:cNvPr>
          <p:cNvSpPr/>
          <p:nvPr/>
        </p:nvSpPr>
        <p:spPr>
          <a:xfrm>
            <a:off x="5799364" y="8943383"/>
            <a:ext cx="105157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sp>
        <p:nvSpPr>
          <p:cNvPr id="8" name="n=1→3→10→100→1000">
            <a:extLst>
              <a:ext uri="{FF2B5EF4-FFF2-40B4-BE49-F238E27FC236}">
                <a16:creationId xmlns:a16="http://schemas.microsoft.com/office/drawing/2014/main" id="{CF938B63-D916-F3C8-6F08-1481BA3B0335}"/>
              </a:ext>
            </a:extLst>
          </p:cNvPr>
          <p:cNvSpPr/>
          <p:nvPr/>
        </p:nvSpPr>
        <p:spPr>
          <a:xfrm>
            <a:off x="1641348" y="165100"/>
            <a:ext cx="9956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→3→10→100→1000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954084-ECD0-129C-B079-9F9136ED7939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計算結果１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551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θ / π"/>
          <p:cNvSpPr/>
          <p:nvPr/>
        </p:nvSpPr>
        <p:spPr>
          <a:xfrm>
            <a:off x="5799364" y="8943383"/>
            <a:ext cx="105157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pic>
        <p:nvPicPr>
          <p:cNvPr id="21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49" y="1399583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n=1→3→10→100→1000"/>
          <p:cNvSpPr/>
          <p:nvPr/>
        </p:nvSpPr>
        <p:spPr>
          <a:xfrm>
            <a:off x="1641348" y="165100"/>
            <a:ext cx="9956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1→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→10→100→1000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8E4A77-12C1-8ABE-BBB4-FB694492851B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roppedImage.pdf" descr="droppedImage.pdf">
            <a:extLst>
              <a:ext uri="{FF2B5EF4-FFF2-40B4-BE49-F238E27FC236}">
                <a16:creationId xmlns:a16="http://schemas.microsoft.com/office/drawing/2014/main" id="{B263BCBD-DDCB-1A6B-F2D4-2DE2BDE9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46200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θ / π">
            <a:extLst>
              <a:ext uri="{FF2B5EF4-FFF2-40B4-BE49-F238E27FC236}">
                <a16:creationId xmlns:a16="http://schemas.microsoft.com/office/drawing/2014/main" id="{85D246C2-7949-253C-DDA7-B4676566BD70}"/>
              </a:ext>
            </a:extLst>
          </p:cNvPr>
          <p:cNvSpPr/>
          <p:nvPr/>
        </p:nvSpPr>
        <p:spPr>
          <a:xfrm>
            <a:off x="5799364" y="8943383"/>
            <a:ext cx="105157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sp>
        <p:nvSpPr>
          <p:cNvPr id="9" name="n=1→3→10→100→1000">
            <a:extLst>
              <a:ext uri="{FF2B5EF4-FFF2-40B4-BE49-F238E27FC236}">
                <a16:creationId xmlns:a16="http://schemas.microsoft.com/office/drawing/2014/main" id="{A8D18CAF-831C-FAEE-F533-4A6C095A52B1}"/>
              </a:ext>
            </a:extLst>
          </p:cNvPr>
          <p:cNvSpPr/>
          <p:nvPr/>
        </p:nvSpPr>
        <p:spPr>
          <a:xfrm>
            <a:off x="1641348" y="165100"/>
            <a:ext cx="9956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1→3→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→100→1000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499B8-3B11-D0C4-C599-79DE0FA1A68B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4875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D886D-09A0-A5E6-A205-B5DBD13D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64BFE3-15FF-C02C-13C6-2AC756FA1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droppedImage.pdf" descr="droppedImage.pdf">
            <a:extLst>
              <a:ext uri="{FF2B5EF4-FFF2-40B4-BE49-F238E27FC236}">
                <a16:creationId xmlns:a16="http://schemas.microsoft.com/office/drawing/2014/main" id="{6AE61CEE-6A96-CA78-04D7-01092FE2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22400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θ / π">
            <a:extLst>
              <a:ext uri="{FF2B5EF4-FFF2-40B4-BE49-F238E27FC236}">
                <a16:creationId xmlns:a16="http://schemas.microsoft.com/office/drawing/2014/main" id="{6E4242DF-4A5B-1595-0DC1-35A11531F145}"/>
              </a:ext>
            </a:extLst>
          </p:cNvPr>
          <p:cNvSpPr/>
          <p:nvPr/>
        </p:nvSpPr>
        <p:spPr>
          <a:xfrm>
            <a:off x="5799364" y="8943383"/>
            <a:ext cx="105157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sp>
        <p:nvSpPr>
          <p:cNvPr id="6" name="n=1→3→10→100→1000">
            <a:extLst>
              <a:ext uri="{FF2B5EF4-FFF2-40B4-BE49-F238E27FC236}">
                <a16:creationId xmlns:a16="http://schemas.microsoft.com/office/drawing/2014/main" id="{E48D3904-5BE1-754A-677A-72316E31FA5F}"/>
              </a:ext>
            </a:extLst>
          </p:cNvPr>
          <p:cNvSpPr/>
          <p:nvPr/>
        </p:nvSpPr>
        <p:spPr>
          <a:xfrm>
            <a:off x="1641348" y="165100"/>
            <a:ext cx="9956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1→3→10→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→1000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868A8F-6730-520C-65E2-41990C9D28CD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7493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361271-B4B8-4918-BC1A-4527AFA81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droppedImage.pdf" descr="droppedImage.pdf">
            <a:extLst>
              <a:ext uri="{FF2B5EF4-FFF2-40B4-BE49-F238E27FC236}">
                <a16:creationId xmlns:a16="http://schemas.microsoft.com/office/drawing/2014/main" id="{E844BB2E-85BD-2417-36A0-8AB5BEB9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346200"/>
            <a:ext cx="10744200" cy="7543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θ / π">
            <a:extLst>
              <a:ext uri="{FF2B5EF4-FFF2-40B4-BE49-F238E27FC236}">
                <a16:creationId xmlns:a16="http://schemas.microsoft.com/office/drawing/2014/main" id="{CE9A1CDA-7961-F179-9ACB-374627E33C0D}"/>
              </a:ext>
            </a:extLst>
          </p:cNvPr>
          <p:cNvSpPr/>
          <p:nvPr/>
        </p:nvSpPr>
        <p:spPr>
          <a:xfrm>
            <a:off x="5799364" y="8943383"/>
            <a:ext cx="105157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sp>
        <p:nvSpPr>
          <p:cNvPr id="6" name="n=1→3→10→100→1000">
            <a:extLst>
              <a:ext uri="{FF2B5EF4-FFF2-40B4-BE49-F238E27FC236}">
                <a16:creationId xmlns:a16="http://schemas.microsoft.com/office/drawing/2014/main" id="{BFCAA0A0-C9D0-B422-D31A-3F9158DEC1CF}"/>
              </a:ext>
            </a:extLst>
          </p:cNvPr>
          <p:cNvSpPr/>
          <p:nvPr/>
        </p:nvSpPr>
        <p:spPr>
          <a:xfrm>
            <a:off x="1641348" y="165100"/>
            <a:ext cx="9956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1→3→10→100→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1AC9C0-52BE-AA9C-18BD-F8715F8469CE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598610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2" y="1130300"/>
            <a:ext cx="11396638" cy="74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n=10000"/>
          <p:cNvSpPr/>
          <p:nvPr/>
        </p:nvSpPr>
        <p:spPr>
          <a:xfrm>
            <a:off x="5033379" y="443129"/>
            <a:ext cx="2074442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n=</a:t>
            </a:r>
            <a:r>
              <a:t>10000</a:t>
            </a:r>
          </a:p>
        </p:txBody>
      </p:sp>
      <p:sp>
        <p:nvSpPr>
          <p:cNvPr id="2" name="θ / π">
            <a:extLst>
              <a:ext uri="{FF2B5EF4-FFF2-40B4-BE49-F238E27FC236}">
                <a16:creationId xmlns:a16="http://schemas.microsoft.com/office/drawing/2014/main" id="{AD7B8033-95B6-B768-80D8-C3C7BEC23F1D}"/>
              </a:ext>
            </a:extLst>
          </p:cNvPr>
          <p:cNvSpPr/>
          <p:nvPr/>
        </p:nvSpPr>
        <p:spPr>
          <a:xfrm>
            <a:off x="5424407" y="8248838"/>
            <a:ext cx="151883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/ 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04DA32-AC7E-D31D-E61E-0E87B89175FE}"/>
              </a:ext>
            </a:extLst>
          </p:cNvPr>
          <p:cNvSpPr txBox="1"/>
          <p:nvPr/>
        </p:nvSpPr>
        <p:spPr>
          <a:xfrm>
            <a:off x="-1609421" y="14588"/>
            <a:ext cx="650153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演習問題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計算結果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6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非常に簡単な例だけですが，もうちょっと勉強すれば何でも計算できそうですよね！"/>
          <p:cNvSpPr txBox="1">
            <a:spLocks noGrp="1"/>
          </p:cNvSpPr>
          <p:nvPr>
            <p:ph type="title"/>
          </p:nvPr>
        </p:nvSpPr>
        <p:spPr>
          <a:xfrm>
            <a:off x="571500" y="519168"/>
            <a:ext cx="11861800" cy="5092700"/>
          </a:xfrm>
          <a:prstGeom prst="rect">
            <a:avLst/>
          </a:prstGeom>
        </p:spPr>
        <p:txBody>
          <a:bodyPr/>
          <a:lstStyle/>
          <a:p>
            <a:r>
              <a:rPr lang="ja-JP" altLang="en-US" sz="60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終わりに</a:t>
            </a:r>
            <a:br>
              <a:rPr lang="en-US" altLang="ja-JP" sz="6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lang="ja-JP" altLang="en-US" sz="60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br>
              <a:rPr lang="en-US" altLang="ja-JP" sz="6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lang="ja-JP" altLang="en-US" sz="5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これであなたもプログラマーの仲間入りです。</a:t>
            </a:r>
            <a:r>
              <a:rPr sz="54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非常に簡単な例だけ</a:t>
            </a:r>
            <a:r>
              <a:rPr lang="ja-JP" altLang="en-US" sz="5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述べました</a:t>
            </a:r>
            <a:r>
              <a:rPr sz="54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が，もうちょっと勉強すれば何でも計算できそうですよね</a:t>
            </a:r>
            <a:r>
              <a:rPr sz="5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</a:p>
        </p:txBody>
      </p:sp>
      <p:sp>
        <p:nvSpPr>
          <p:cNvPr id="218" name="プログラムを書けるということは，今後ますます重要になり，ある意味「A層：創造する側」か「B層：ユーザー」かに別れてくると思います。当然A層にいることは何かとアドバンテージがありますよね。"/>
          <p:cNvSpPr/>
          <p:nvPr/>
        </p:nvSpPr>
        <p:spPr>
          <a:xfrm>
            <a:off x="358647" y="6483647"/>
            <a:ext cx="1230346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/>
            </a:pPr>
            <a:r>
              <a:rPr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プログラムを書けるということは，今後ますます重要になり，ある意味「</a:t>
            </a:r>
            <a:r>
              <a:rPr sz="39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創造する側</a:t>
            </a:r>
            <a:r>
              <a:rPr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」か</a:t>
            </a:r>
            <a:r>
              <a:rPr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「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単なる</a:t>
            </a:r>
            <a:r>
              <a:rPr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ユーザ</a:t>
            </a:r>
            <a:r>
              <a:rPr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ー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側</a:t>
            </a:r>
            <a:r>
              <a:rPr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」</a:t>
            </a:r>
            <a:r>
              <a:rPr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かに別れてくると思います。当然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創造する側</a:t>
            </a:r>
            <a:r>
              <a:rPr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にいることは何かとアドバンテージがありますよね</a:t>
            </a:r>
            <a:r>
              <a:rPr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A46D48-3B52-B86E-6100-68EEFDA264D9}"/>
              </a:ext>
            </a:extLst>
          </p:cNvPr>
          <p:cNvSpPr txBox="1"/>
          <p:nvPr/>
        </p:nvSpPr>
        <p:spPr>
          <a:xfrm>
            <a:off x="480447" y="1079043"/>
            <a:ext cx="11716719" cy="85254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Linux(MacOS)</a:t>
            </a:r>
            <a:r>
              <a:rPr lang="ja-JP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や仮想的な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Linux(Cygwin)</a:t>
            </a:r>
            <a:r>
              <a:rPr lang="ja-JP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が使える環境が望ましい。</a:t>
            </a:r>
            <a:endParaRPr lang="en-US" altLang="ja-JP" sz="4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</a:t>
            </a:r>
            <a:r>
              <a:rPr lang="en-US" altLang="ja-JP" sz="4400" kern="1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unix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4400" kern="1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linux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コマンドでプログラム編集，翻訳，実行，ファイル管理を一元的に行えます。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MacOS</a:t>
            </a:r>
            <a:r>
              <a:rPr lang="ja-JP" altLang="en-US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では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X</a:t>
            </a:r>
            <a:r>
              <a:rPr lang="ja-JP" altLang="en-US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端末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4400" kern="1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Xterm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ja-JP" sz="4400" kern="1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Xquartz</a:t>
            </a:r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を</a:t>
            </a:r>
            <a:r>
              <a:rPr lang="ja-JP" altLang="en-US" sz="4400" kern="10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つかいます。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Win</a:t>
            </a:r>
            <a:r>
              <a:rPr lang="ja-JP" altLang="en-US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では，メモ帳や秀丸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editor</a:t>
            </a:r>
            <a:r>
              <a:rPr lang="ja-JP" altLang="en-US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等でも編集可能で，その後</a:t>
            </a:r>
            <a:r>
              <a:rPr lang="en-US" altLang="ja-JP" sz="4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cygwin</a:t>
            </a:r>
            <a:r>
              <a:rPr lang="ja-JP" altLang="en-US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</a:t>
            </a:r>
            <a:r>
              <a:rPr lang="en-US" altLang="ja-JP" sz="4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gfortran</a:t>
            </a:r>
            <a:r>
              <a:rPr lang="ja-JP" altLang="en-US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でコンパイルして実行しています。</a:t>
            </a:r>
            <a:endParaRPr lang="en-US" altLang="ja-JP" sz="4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altLang="ja-JP" sz="4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4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2.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Linux</a:t>
            </a:r>
            <a:r>
              <a:rPr lang="ja-JP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上でつかえるテキストエディター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たとえば</a:t>
            </a:r>
            <a:r>
              <a:rPr lang="en-US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vi editor)</a:t>
            </a:r>
            <a:r>
              <a:rPr lang="ja-JP" altLang="ja-JP" sz="4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でプログラム</a:t>
            </a:r>
            <a:r>
              <a:rPr lang="ja-JP" altLang="ja-JP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を編集</a:t>
            </a:r>
            <a:r>
              <a:rPr lang="ja-JP" altLang="en-US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します</a:t>
            </a:r>
            <a:r>
              <a:rPr lang="ja-JP" altLang="ja-JP" sz="440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4400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32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Vi editor</a:t>
            </a:r>
            <a:r>
              <a:rPr lang="ja-JP" altLang="en-US" sz="32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の使い方　（東大計算機センター）</a:t>
            </a:r>
            <a:endParaRPr lang="en-US" altLang="ja-JP" sz="3200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" altLang="ja-JP" sz="3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" altLang="ja-JP" sz="3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www.cc.u-tokyo.ac.jp</a:t>
            </a:r>
            <a:r>
              <a:rPr lang="en" altLang="ja-JP" sz="3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/public/VOL3/No5/vi-editor-</a:t>
            </a:r>
            <a:r>
              <a:rPr lang="en" altLang="ja-JP" sz="3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guide.pdf</a:t>
            </a:r>
            <a:endParaRPr lang="ja-JP" altLang="ja-JP" sz="32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EF20FB-31C7-1CA5-E95B-D0AEFD76E68F}"/>
              </a:ext>
            </a:extLst>
          </p:cNvPr>
          <p:cNvSpPr txBox="1"/>
          <p:nvPr/>
        </p:nvSpPr>
        <p:spPr>
          <a:xfrm>
            <a:off x="0" y="158807"/>
            <a:ext cx="8667427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F</a:t>
            </a:r>
            <a:r>
              <a:rPr kumimoji="0" lang="en-US" altLang="ja-JP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ORTRAN</a:t>
            </a:r>
            <a:r>
              <a:rPr kumimoji="0" lang="ja-JP" altLang="en-US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ソースコードの編集環境</a:t>
            </a:r>
          </a:p>
        </p:txBody>
      </p:sp>
    </p:spTree>
    <p:extLst>
      <p:ext uri="{BB962C8B-B14F-4D97-AF65-F5344CB8AC3E}">
        <p14:creationId xmlns:p14="http://schemas.microsoft.com/office/powerpoint/2010/main" val="3640251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ac上のxtermでコマンドで以下をたたく…"/>
          <p:cNvSpPr/>
          <p:nvPr/>
        </p:nvSpPr>
        <p:spPr>
          <a:xfrm>
            <a:off x="584772" y="422123"/>
            <a:ext cx="9517029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en-US" dirty="0"/>
              <a:t>Linux(</a:t>
            </a:r>
            <a:r>
              <a:rPr lang="en-US" dirty="0" err="1"/>
              <a:t>unix</a:t>
            </a:r>
            <a:r>
              <a:rPr lang="en-US" dirty="0"/>
              <a:t>)</a:t>
            </a:r>
            <a:r>
              <a:rPr lang="en-US" dirty="0" err="1"/>
              <a:t>コマンドがつかえる</a:t>
            </a:r>
            <a:endParaRPr lang="en-US" dirty="0"/>
          </a:p>
          <a:p>
            <a:pPr algn="l"/>
            <a:r>
              <a:rPr lang="en-US" dirty="0" err="1"/>
              <a:t>例えば</a:t>
            </a:r>
            <a:r>
              <a:rPr dirty="0" err="1"/>
              <a:t>xtermでコマンドで以下をたたく</a:t>
            </a:r>
            <a:endParaRPr lang="en-US" dirty="0"/>
          </a:p>
          <a:p>
            <a:pPr algn="l"/>
            <a:r>
              <a:rPr lang="en-US" dirty="0"/>
              <a:t>(</a:t>
            </a:r>
            <a:r>
              <a:rPr lang="en-US" dirty="0" err="1"/>
              <a:t>winではcygwinで</a:t>
            </a:r>
            <a:r>
              <a:rPr lang="en-US" dirty="0"/>
              <a:t>）</a:t>
            </a:r>
            <a:endParaRPr dirty="0"/>
          </a:p>
          <a:p>
            <a:pPr algn="l"/>
            <a:endParaRPr lang="en-US" dirty="0">
              <a:latin typeface="Helvetica"/>
              <a:ea typeface="Helvetica"/>
              <a:cs typeface="Helvetica"/>
              <a:sym typeface="Helvetica"/>
            </a:endParaRPr>
          </a:p>
          <a:p>
            <a:pPr algn="l"/>
            <a:r>
              <a:rPr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gfortran</a:t>
            </a:r>
            <a:r>
              <a:rPr dirty="0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 -v</a:t>
            </a:r>
            <a:r>
              <a:rPr dirty="0"/>
              <a:t>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⏎</a:t>
            </a:r>
          </a:p>
        </p:txBody>
      </p:sp>
      <p:sp>
        <p:nvSpPr>
          <p:cNvPr id="148" name="masahiromacproxeonqcore-3:~ masahiroyamamoto$ gfortran -v…"/>
          <p:cNvSpPr/>
          <p:nvPr/>
        </p:nvSpPr>
        <p:spPr>
          <a:xfrm>
            <a:off x="387672" y="4876800"/>
            <a:ext cx="13004800" cy="365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 err="1"/>
              <a:t>gfortran</a:t>
            </a:r>
            <a:r>
              <a:rPr lang="en" dirty="0"/>
              <a:t> -v</a:t>
            </a:r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Using built-in specs.</a:t>
            </a:r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COLLECT_GCC=</a:t>
            </a:r>
            <a:r>
              <a:rPr lang="en" dirty="0" err="1"/>
              <a:t>gfortran</a:t>
            </a:r>
            <a:endParaRPr lang="en" dirty="0"/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COLLECT_LTO_WRAPPER=/</a:t>
            </a:r>
            <a:r>
              <a:rPr lang="en" dirty="0" err="1"/>
              <a:t>usr</a:t>
            </a:r>
            <a:r>
              <a:rPr lang="en" dirty="0"/>
              <a:t>/local/</a:t>
            </a:r>
            <a:r>
              <a:rPr lang="en" dirty="0" err="1"/>
              <a:t>libexec</a:t>
            </a:r>
            <a:r>
              <a:rPr lang="en" dirty="0"/>
              <a:t>/</a:t>
            </a:r>
            <a:r>
              <a:rPr lang="en" dirty="0" err="1"/>
              <a:t>gcc</a:t>
            </a:r>
            <a:r>
              <a:rPr lang="en" dirty="0"/>
              <a:t>/aarch64-apple-darwin21.5.0/12.1.0/</a:t>
            </a:r>
            <a:r>
              <a:rPr lang="en" dirty="0" err="1"/>
              <a:t>lto</a:t>
            </a:r>
            <a:r>
              <a:rPr lang="en" dirty="0"/>
              <a:t>-wrapper</a:t>
            </a:r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Target: aarch64-apple-darwin21.5.0</a:t>
            </a:r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Configured with: ../gcc-12-branch-gcc-12-1-darwin/configure --enable-languages=</a:t>
            </a:r>
            <a:r>
              <a:rPr lang="en" dirty="0" err="1"/>
              <a:t>c++</a:t>
            </a:r>
            <a:r>
              <a:rPr lang="en" dirty="0"/>
              <a:t>,</a:t>
            </a:r>
            <a:r>
              <a:rPr lang="en" dirty="0" err="1"/>
              <a:t>fortran</a:t>
            </a:r>
            <a:r>
              <a:rPr lang="en" dirty="0"/>
              <a:t> --with-</a:t>
            </a:r>
            <a:r>
              <a:rPr lang="en" dirty="0" err="1"/>
              <a:t>sysroot</a:t>
            </a:r>
            <a:r>
              <a:rPr lang="en" dirty="0"/>
              <a:t>=/Library/Developer/</a:t>
            </a:r>
            <a:r>
              <a:rPr lang="en" dirty="0" err="1"/>
              <a:t>CommandLineTools</a:t>
            </a:r>
            <a:r>
              <a:rPr lang="en" dirty="0"/>
              <a:t>/SDKs/</a:t>
            </a:r>
            <a:r>
              <a:rPr lang="en" dirty="0" err="1"/>
              <a:t>MacOSX.sdk</a:t>
            </a:r>
            <a:r>
              <a:rPr lang="en" dirty="0"/>
              <a:t> --with-</a:t>
            </a:r>
            <a:r>
              <a:rPr lang="en" dirty="0" err="1"/>
              <a:t>gmp</a:t>
            </a:r>
            <a:r>
              <a:rPr lang="en" dirty="0"/>
              <a:t>=/</a:t>
            </a:r>
            <a:r>
              <a:rPr lang="en" dirty="0" err="1"/>
              <a:t>usr</a:t>
            </a:r>
            <a:r>
              <a:rPr lang="en" dirty="0"/>
              <a:t>/local --with-</a:t>
            </a:r>
            <a:r>
              <a:rPr lang="en" dirty="0" err="1"/>
              <a:t>mpfr</a:t>
            </a:r>
            <a:r>
              <a:rPr lang="en" dirty="0"/>
              <a:t>=/</a:t>
            </a:r>
            <a:r>
              <a:rPr lang="en" dirty="0" err="1"/>
              <a:t>usr</a:t>
            </a:r>
            <a:r>
              <a:rPr lang="en" dirty="0"/>
              <a:t>/local --with-</a:t>
            </a:r>
            <a:r>
              <a:rPr lang="en" dirty="0" err="1"/>
              <a:t>mpc</a:t>
            </a:r>
            <a:r>
              <a:rPr lang="en" dirty="0"/>
              <a:t>=/</a:t>
            </a:r>
            <a:r>
              <a:rPr lang="en" dirty="0" err="1"/>
              <a:t>usr</a:t>
            </a:r>
            <a:r>
              <a:rPr lang="en" dirty="0"/>
              <a:t>/local</a:t>
            </a:r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Thread model: </a:t>
            </a:r>
            <a:r>
              <a:rPr lang="en" dirty="0" err="1"/>
              <a:t>posix</a:t>
            </a:r>
            <a:endParaRPr lang="en" dirty="0"/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/>
              <a:t>Supported LTO compression algorithms: </a:t>
            </a:r>
            <a:r>
              <a:rPr lang="en" dirty="0" err="1"/>
              <a:t>zlib</a:t>
            </a:r>
            <a:endParaRPr lang="en" dirty="0"/>
          </a:p>
          <a:p>
            <a:pPr algn="l"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dirty="0" err="1"/>
              <a:t>gcc</a:t>
            </a:r>
            <a:r>
              <a:rPr lang="en" dirty="0"/>
              <a:t> version 12.1.0 (GCC) </a:t>
            </a:r>
          </a:p>
        </p:txBody>
      </p:sp>
      <p:sp>
        <p:nvSpPr>
          <p:cNvPr id="149" name="以下のような出力が出ればOK→gfortran が動いている"/>
          <p:cNvSpPr/>
          <p:nvPr/>
        </p:nvSpPr>
        <p:spPr>
          <a:xfrm>
            <a:off x="-189174" y="4107423"/>
            <a:ext cx="12484101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 dirty="0" err="1"/>
              <a:t>以下のような出力が出ればOK→gfortran</a:t>
            </a:r>
            <a:r>
              <a:rPr dirty="0"/>
              <a:t> </a:t>
            </a:r>
            <a:r>
              <a:rPr dirty="0" err="1"/>
              <a:t>が動いている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=10.0, b=3.0, c=a+b   を計算します。…"/>
          <p:cNvSpPr/>
          <p:nvPr/>
        </p:nvSpPr>
        <p:spPr>
          <a:xfrm>
            <a:off x="358647" y="214005"/>
            <a:ext cx="12293601" cy="905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/>
            </a:pPr>
            <a:r>
              <a:rPr lang="en-US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  <a:sym typeface="Helvetica"/>
              </a:rPr>
              <a:t>次にFORTRANプログラムを作成します</a:t>
            </a:r>
            <a:r>
              <a:rPr lang="en-US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  <a:sym typeface="Helvetica"/>
              </a:rPr>
              <a:t>。</a:t>
            </a:r>
          </a:p>
          <a:p>
            <a:pPr algn="l">
              <a:defRPr sz="36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a=10.0, b=3.0, c=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a+b</a:t>
            </a:r>
            <a:r>
              <a:rPr dirty="0"/>
              <a:t>   </a:t>
            </a:r>
            <a:r>
              <a:rPr dirty="0" err="1"/>
              <a:t>を計算</a:t>
            </a:r>
            <a:r>
              <a:rPr lang="ja-JP" altLang="en-US"/>
              <a:t>する</a:t>
            </a:r>
            <a:endParaRPr lang="en-US" altLang="ja-JP" dirty="0"/>
          </a:p>
          <a:p>
            <a:pPr algn="l">
              <a:defRPr sz="3600"/>
            </a:pP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test.f</a:t>
            </a:r>
            <a:r>
              <a:rPr dirty="0" err="1"/>
              <a:t>というファイル（以後プログラム</a:t>
            </a:r>
            <a:r>
              <a:rPr lang="ja-JP" altLang="en-US"/>
              <a:t>は</a:t>
            </a:r>
            <a:r>
              <a:rPr lang="en-US" dirty="0"/>
              <a:t> ***.</a:t>
            </a:r>
            <a:r>
              <a:rPr lang="en-US" dirty="0" err="1"/>
              <a:t>fとする</a:t>
            </a:r>
            <a:r>
              <a:rPr dirty="0" err="1"/>
              <a:t>）をつくります</a:t>
            </a:r>
            <a:r>
              <a:rPr dirty="0"/>
              <a:t>。</a:t>
            </a:r>
            <a:r>
              <a:rPr sz="2400" dirty="0"/>
              <a:t> (</a:t>
            </a:r>
            <a:r>
              <a:rPr sz="2400" dirty="0" err="1"/>
              <a:t>プログラム解説は次頁</a:t>
            </a:r>
            <a:r>
              <a:rPr sz="2400" dirty="0"/>
              <a:t>)</a:t>
            </a:r>
          </a:p>
          <a:p>
            <a:pPr algn="l">
              <a:defRPr sz="3600"/>
            </a:pPr>
            <a:r>
              <a:rPr dirty="0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vi </a:t>
            </a:r>
            <a:r>
              <a:rPr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test.f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sz="4200" dirty="0">
                <a:highlight>
                  <a:srgbClr val="FFFF00"/>
                </a:highlight>
              </a:rPr>
              <a:t>  </a:t>
            </a:r>
            <a:r>
              <a:rPr sz="4200" dirty="0">
                <a:latin typeface="Helvetica"/>
                <a:ea typeface="Helvetica"/>
                <a:cs typeface="Helvetica"/>
                <a:sym typeface="Helvetica"/>
              </a:rPr>
              <a:t>⏎</a:t>
            </a:r>
          </a:p>
          <a:p>
            <a:pPr algn="l">
              <a:defRPr sz="3600"/>
            </a:pPr>
            <a:r>
              <a:rPr dirty="0"/>
              <a:t>-------</a:t>
            </a:r>
            <a:r>
              <a:rPr sz="2100" dirty="0"/>
              <a:t>ここから（この行必要無し）以下カラムもそろえて！２行目以降は7カラムから記述すること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c1234567890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implicit real*8 (a-</a:t>
            </a:r>
            <a:r>
              <a:rPr dirty="0" err="1"/>
              <a:t>h,o</a:t>
            </a:r>
            <a:r>
              <a:rPr dirty="0"/>
              <a:t>-z)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a=10.0d0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b=3.0d0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c=</a:t>
            </a:r>
            <a:r>
              <a:rPr dirty="0" err="1"/>
              <a:t>a+b</a:t>
            </a:r>
            <a:endParaRPr dirty="0"/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write (6,*) </a:t>
            </a:r>
            <a:r>
              <a:rPr dirty="0" err="1"/>
              <a:t>a,b,c</a:t>
            </a:r>
            <a:endParaRPr dirty="0"/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stop  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  end</a:t>
            </a:r>
          </a:p>
          <a:p>
            <a:pPr algn="l">
              <a:defRPr sz="3600"/>
            </a:pPr>
            <a:r>
              <a:rPr dirty="0"/>
              <a:t>-------------</a:t>
            </a:r>
            <a:r>
              <a:rPr sz="2800" dirty="0" err="1"/>
              <a:t>ここまで（この行必要無し</a:t>
            </a:r>
            <a:r>
              <a:rPr sz="2800" dirty="0"/>
              <a:t>）</a:t>
            </a:r>
          </a:p>
          <a:p>
            <a:pPr algn="l">
              <a:defRPr sz="3600"/>
            </a:pPr>
            <a:r>
              <a:rPr dirty="0"/>
              <a:t>vi </a:t>
            </a:r>
            <a:r>
              <a:rPr dirty="0" err="1"/>
              <a:t>画面上のコントロールモードでzzでファイル保存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1234567890 !プログラムは7カラム目から入力します その確認のための行…"/>
          <p:cNvSpPr/>
          <p:nvPr/>
        </p:nvSpPr>
        <p:spPr>
          <a:xfrm>
            <a:off x="114300" y="2744410"/>
            <a:ext cx="12903200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c1234567890</a:t>
            </a:r>
            <a:r>
              <a:rPr dirty="0"/>
              <a:t> </a:t>
            </a:r>
            <a:r>
              <a:rPr sz="2400" dirty="0">
                <a:solidFill>
                  <a:srgbClr val="E32400"/>
                </a:solidFill>
              </a:rPr>
              <a:t>!プログラムは7カラム目から入力します </a:t>
            </a:r>
            <a:r>
              <a:rPr sz="2400" dirty="0" err="1">
                <a:solidFill>
                  <a:srgbClr val="E32400"/>
                </a:solidFill>
              </a:rPr>
              <a:t>その確認のための</a:t>
            </a:r>
            <a:r>
              <a:rPr lang="ja-JP" altLang="en-US" sz="2400">
                <a:solidFill>
                  <a:srgbClr val="E32400"/>
                </a:solidFill>
              </a:rPr>
              <a:t>コメント</a:t>
            </a:r>
            <a:r>
              <a:rPr sz="2400" dirty="0" err="1">
                <a:solidFill>
                  <a:srgbClr val="E32400"/>
                </a:solidFill>
              </a:rPr>
              <a:t>行</a:t>
            </a:r>
            <a:endParaRPr sz="2400" dirty="0">
              <a:solidFill>
                <a:srgbClr val="E32400"/>
              </a:solidFill>
            </a:endParaRP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implicit real*8 (a-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h,o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-z)</a:t>
            </a:r>
            <a:r>
              <a:rPr dirty="0"/>
              <a:t> </a:t>
            </a:r>
            <a:r>
              <a:rPr dirty="0">
                <a:solidFill>
                  <a:srgbClr val="E32400"/>
                </a:solidFill>
              </a:rPr>
              <a:t>!a-h,o-zで始まる変数は16桁の倍精度です</a:t>
            </a:r>
            <a:r>
              <a:rPr dirty="0"/>
              <a:t>　</a:t>
            </a: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a=10.0d0</a:t>
            </a:r>
            <a:r>
              <a:rPr dirty="0">
                <a:solidFill>
                  <a:srgbClr val="E32400"/>
                </a:solidFill>
              </a:rPr>
              <a:t> </a:t>
            </a:r>
            <a:r>
              <a:rPr sz="2400" dirty="0">
                <a:solidFill>
                  <a:srgbClr val="E32400"/>
                </a:solidFill>
              </a:rPr>
              <a:t>! **d0は10.0×10</a:t>
            </a:r>
            <a:r>
              <a:rPr sz="2400" baseline="31999" dirty="0">
                <a:solidFill>
                  <a:srgbClr val="E32400"/>
                </a:solidFill>
              </a:rPr>
              <a:t>0</a:t>
            </a:r>
            <a:r>
              <a:rPr sz="2400" dirty="0">
                <a:solidFill>
                  <a:srgbClr val="E32400"/>
                </a:solidFill>
              </a:rPr>
              <a:t>の倍精度</a:t>
            </a:r>
            <a:r>
              <a:rPr lang="en-US" sz="2400" dirty="0">
                <a:solidFill>
                  <a:srgbClr val="E32400"/>
                </a:solidFill>
              </a:rPr>
              <a:t> </a:t>
            </a:r>
            <a:r>
              <a:rPr sz="2400" dirty="0">
                <a:solidFill>
                  <a:srgbClr val="E32400"/>
                </a:solidFill>
              </a:rPr>
              <a:t>1000は1.0d3あるいは1000.0d0とかけ</a:t>
            </a:r>
            <a:r>
              <a:rPr lang="ja-JP" altLang="en-US" sz="2400">
                <a:solidFill>
                  <a:srgbClr val="E32400"/>
                </a:solidFill>
              </a:rPr>
              <a:t>ます</a:t>
            </a:r>
            <a:endParaRPr sz="2400" dirty="0">
              <a:solidFill>
                <a:srgbClr val="E32400"/>
              </a:solidFill>
            </a:endParaRP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b=3.0d0</a:t>
            </a:r>
            <a:r>
              <a:rPr dirty="0"/>
              <a:t> </a:t>
            </a: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c=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a+b</a:t>
            </a:r>
            <a:r>
              <a:rPr dirty="0"/>
              <a:t>    </a:t>
            </a:r>
            <a:r>
              <a:rPr dirty="0">
                <a:solidFill>
                  <a:srgbClr val="E32400"/>
                </a:solidFill>
              </a:rPr>
              <a:t>! +</a:t>
            </a:r>
            <a:r>
              <a:rPr dirty="0" err="1">
                <a:solidFill>
                  <a:srgbClr val="E32400"/>
                </a:solidFill>
              </a:rPr>
              <a:t>足し算</a:t>
            </a:r>
            <a:r>
              <a:rPr dirty="0">
                <a:solidFill>
                  <a:srgbClr val="E32400"/>
                </a:solidFill>
              </a:rPr>
              <a:t>, -</a:t>
            </a:r>
            <a:r>
              <a:rPr dirty="0" err="1">
                <a:solidFill>
                  <a:srgbClr val="E32400"/>
                </a:solidFill>
              </a:rPr>
              <a:t>引き算</a:t>
            </a:r>
            <a:r>
              <a:rPr dirty="0">
                <a:solidFill>
                  <a:srgbClr val="E32400"/>
                </a:solidFill>
              </a:rPr>
              <a:t>, ×</a:t>
            </a:r>
            <a:r>
              <a:rPr dirty="0" err="1">
                <a:solidFill>
                  <a:srgbClr val="E32400"/>
                </a:solidFill>
              </a:rPr>
              <a:t>かけ算</a:t>
            </a:r>
            <a:r>
              <a:rPr dirty="0">
                <a:solidFill>
                  <a:srgbClr val="E32400"/>
                </a:solidFill>
              </a:rPr>
              <a:t> , /</a:t>
            </a:r>
            <a:r>
              <a:rPr dirty="0" err="1">
                <a:solidFill>
                  <a:srgbClr val="E32400"/>
                </a:solidFill>
              </a:rPr>
              <a:t>割り算</a:t>
            </a:r>
            <a:r>
              <a:rPr dirty="0">
                <a:solidFill>
                  <a:srgbClr val="E32400"/>
                </a:solidFill>
              </a:rPr>
              <a:t>,  </a:t>
            </a:r>
            <a:r>
              <a:rPr dirty="0" err="1">
                <a:solidFill>
                  <a:srgbClr val="E32400"/>
                </a:solidFill>
              </a:rPr>
              <a:t>べき乗</a:t>
            </a:r>
            <a:r>
              <a:rPr dirty="0">
                <a:solidFill>
                  <a:srgbClr val="E32400"/>
                </a:solidFill>
              </a:rPr>
              <a:t>** (√</a:t>
            </a:r>
            <a:r>
              <a:rPr lang="ja-JP" altLang="en-US">
                <a:solidFill>
                  <a:srgbClr val="E32400"/>
                </a:solidFill>
              </a:rPr>
              <a:t>２</a:t>
            </a:r>
            <a:r>
              <a:rPr dirty="0">
                <a:solidFill>
                  <a:srgbClr val="E32400"/>
                </a:solidFill>
              </a:rPr>
              <a:t>は2.0**0.5d0)</a:t>
            </a: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write (6,*)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a,b,</a:t>
            </a:r>
            <a:r>
              <a:rPr dirty="0" err="1"/>
              <a:t>c</a:t>
            </a:r>
            <a:r>
              <a:rPr dirty="0"/>
              <a:t>  </a:t>
            </a:r>
            <a:r>
              <a:rPr dirty="0">
                <a:solidFill>
                  <a:srgbClr val="E32400"/>
                </a:solidFill>
              </a:rPr>
              <a:t>!a,b,cの結果を6番（画面)</a:t>
            </a:r>
            <a:r>
              <a:rPr dirty="0" err="1">
                <a:solidFill>
                  <a:srgbClr val="E32400"/>
                </a:solidFill>
              </a:rPr>
              <a:t>に出力する</a:t>
            </a:r>
            <a:r>
              <a:rPr dirty="0">
                <a:solidFill>
                  <a:srgbClr val="E32400"/>
                </a:solidFill>
              </a:rPr>
              <a:t>.  *</a:t>
            </a:r>
            <a:r>
              <a:rPr dirty="0" err="1">
                <a:solidFill>
                  <a:srgbClr val="E32400"/>
                </a:solidFill>
              </a:rPr>
              <a:t>は任意の型式で</a:t>
            </a:r>
            <a:endParaRPr dirty="0">
              <a:solidFill>
                <a:srgbClr val="E32400"/>
              </a:solidFill>
            </a:endParaRP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stop</a:t>
            </a:r>
            <a:r>
              <a:rPr dirty="0"/>
              <a:t>  　　</a:t>
            </a:r>
            <a:r>
              <a:rPr dirty="0">
                <a:solidFill>
                  <a:srgbClr val="E32400"/>
                </a:solidFill>
              </a:rPr>
              <a:t>!</a:t>
            </a:r>
            <a:r>
              <a:rPr dirty="0" err="1">
                <a:solidFill>
                  <a:srgbClr val="E32400"/>
                </a:solidFill>
              </a:rPr>
              <a:t>プログラムの実行はここでおわり</a:t>
            </a:r>
            <a:endParaRPr dirty="0">
              <a:solidFill>
                <a:srgbClr val="E32400"/>
              </a:solidFill>
            </a:endParaRPr>
          </a:p>
          <a:p>
            <a:pPr algn="l">
              <a:defRPr sz="2700"/>
            </a:pPr>
            <a:r>
              <a:rPr dirty="0"/>
              <a:t>  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end　</a:t>
            </a:r>
            <a:r>
              <a:rPr dirty="0"/>
              <a:t>　   </a:t>
            </a:r>
            <a:r>
              <a:rPr dirty="0">
                <a:solidFill>
                  <a:srgbClr val="E32400"/>
                </a:solidFill>
              </a:rPr>
              <a:t>! </a:t>
            </a:r>
            <a:r>
              <a:rPr dirty="0" err="1">
                <a:solidFill>
                  <a:srgbClr val="E32400"/>
                </a:solidFill>
              </a:rPr>
              <a:t>プログラムはここでおわり</a:t>
            </a:r>
            <a:endParaRPr dirty="0">
              <a:solidFill>
                <a:srgbClr val="E32400"/>
              </a:solidFill>
            </a:endParaRPr>
          </a:p>
        </p:txBody>
      </p:sp>
      <p:sp>
        <p:nvSpPr>
          <p:cNvPr id="154" name="プログラム解説"/>
          <p:cNvSpPr/>
          <p:nvPr/>
        </p:nvSpPr>
        <p:spPr>
          <a:xfrm>
            <a:off x="465417" y="1071724"/>
            <a:ext cx="925894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プログラム</a:t>
            </a:r>
            <a:r>
              <a:rPr lang="en-US" dirty="0" err="1"/>
              <a:t>の内容を簡単に</a:t>
            </a:r>
            <a:r>
              <a:rPr dirty="0" err="1"/>
              <a:t>解説</a:t>
            </a:r>
            <a:r>
              <a:rPr lang="ja-JP" altLang="en-US"/>
              <a:t>します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プログラムの機械語への翻訳:コンパイル Compile…"/>
          <p:cNvSpPr/>
          <p:nvPr/>
        </p:nvSpPr>
        <p:spPr>
          <a:xfrm>
            <a:off x="367232" y="641002"/>
            <a:ext cx="12433301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E32400"/>
                </a:solidFill>
              </a:defRPr>
            </a:pPr>
            <a:r>
              <a:rPr dirty="0" err="1"/>
              <a:t>プログラムの機械語への翻訳:コンパイル</a:t>
            </a:r>
            <a:r>
              <a:rPr dirty="0"/>
              <a:t> Compile</a:t>
            </a:r>
          </a:p>
          <a:p>
            <a:pPr algn="l"/>
            <a:r>
              <a:rPr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gfortran</a:t>
            </a:r>
            <a:r>
              <a:rPr dirty="0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tes.f</a:t>
            </a:r>
            <a:r>
              <a:rPr dirty="0">
                <a:highlight>
                  <a:srgbClr val="FFFF00"/>
                </a:highlight>
              </a:rPr>
              <a:t>  </a:t>
            </a:r>
            <a:r>
              <a:rPr dirty="0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⏎</a:t>
            </a:r>
          </a:p>
          <a:p>
            <a:pPr algn="l"/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algn="l"/>
            <a:r>
              <a:rPr dirty="0" err="1"/>
              <a:t>プログラムにエラーがなければ実行可能なファイル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a.out</a:t>
            </a:r>
            <a:r>
              <a:rPr dirty="0" err="1"/>
              <a:t>がプログラムが存在するdirectoryに作られる</a:t>
            </a:r>
            <a:r>
              <a:rPr dirty="0"/>
              <a:t>。</a:t>
            </a:r>
            <a:endParaRPr lang="en-US" dirty="0"/>
          </a:p>
          <a:p>
            <a:pPr algn="l"/>
            <a:r>
              <a:rPr lang="en-US" dirty="0" err="1"/>
              <a:t>Windowの場合は,a.exeが作られます</a:t>
            </a:r>
            <a:r>
              <a:rPr lang="en-US" dirty="0"/>
              <a:t>。</a:t>
            </a:r>
            <a:endParaRPr dirty="0"/>
          </a:p>
          <a:p>
            <a:pPr algn="l"/>
            <a:endParaRPr dirty="0"/>
          </a:p>
          <a:p>
            <a:pPr algn="l">
              <a:defRPr>
                <a:solidFill>
                  <a:srgbClr val="E32400"/>
                </a:solidFill>
              </a:defRPr>
            </a:pPr>
            <a:r>
              <a:rPr dirty="0" err="1"/>
              <a:t>プログラムの実行:ラン</a:t>
            </a:r>
            <a:r>
              <a:rPr dirty="0"/>
              <a:t> Run</a:t>
            </a:r>
          </a:p>
          <a:p>
            <a:pPr algn="l"/>
            <a:r>
              <a:rPr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a.out</a:t>
            </a:r>
            <a:r>
              <a:rPr dirty="0">
                <a:highlight>
                  <a:srgbClr val="FFFF00"/>
                </a:highlight>
              </a:rPr>
              <a:t>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⏎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　</a:t>
            </a:r>
            <a:r>
              <a:rPr lang="en-US" altLang="ja-JP" dirty="0">
                <a:latin typeface="Helvetica"/>
                <a:ea typeface="Helvetica"/>
                <a:cs typeface="Helvetica"/>
                <a:sym typeface="Helvetica"/>
              </a:rPr>
              <a:t>(win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では</a:t>
            </a:r>
            <a:r>
              <a:rPr lang="en-US" altLang="ja-JP" dirty="0" err="1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a.exe</a:t>
            </a:r>
            <a:r>
              <a:rPr lang="ja-JP" altLang="en-US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ja-JP" altLang="en-US">
                <a:latin typeface="Helvetica"/>
                <a:ea typeface="Helvetica"/>
                <a:cs typeface="Helvetica"/>
                <a:sym typeface="Helvetica"/>
              </a:rPr>
              <a:t>⏎</a:t>
            </a:r>
            <a:r>
              <a:rPr lang="en-US" altLang="ja-JP" dirty="0"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algn="l"/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algn="l"/>
            <a:r>
              <a:rPr dirty="0" err="1"/>
              <a:t>その結果，以下の様な画面が表れればOK</a:t>
            </a:r>
            <a:endParaRPr dirty="0"/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$ </a:t>
            </a:r>
            <a:r>
              <a:rPr dirty="0" err="1">
                <a:highlight>
                  <a:srgbClr val="FFFF00"/>
                </a:highlight>
              </a:rPr>
              <a:t>a.out</a:t>
            </a:r>
            <a:endParaRPr dirty="0">
              <a:highlight>
                <a:srgbClr val="FFFF00"/>
              </a:highlight>
            </a:endParaRPr>
          </a:p>
          <a:p>
            <a:pPr algn="l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10.000000000000000        3.0000000000000000        13.000000000000000 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.0から100.0までを加算する：ループ計算…"/>
          <p:cNvSpPr/>
          <p:nvPr/>
        </p:nvSpPr>
        <p:spPr>
          <a:xfrm>
            <a:off x="719630" y="549374"/>
            <a:ext cx="109855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dirty="0">
                <a:latin typeface="Helvetica"/>
                <a:ea typeface="Helvetica"/>
                <a:cs typeface="Helvetica"/>
                <a:sym typeface="Helvetica"/>
              </a:rPr>
              <a:t>1.0</a:t>
            </a:r>
            <a:r>
              <a:rPr dirty="0"/>
              <a:t>から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100.0</a:t>
            </a:r>
            <a:r>
              <a:rPr dirty="0"/>
              <a:t>までを加算する：ループ計算</a:t>
            </a:r>
          </a:p>
          <a:p>
            <a:pPr algn="l">
              <a:defRPr sz="36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test2.f</a:t>
            </a:r>
            <a:r>
              <a:rPr dirty="0"/>
              <a:t>というプログラムをつくります。</a:t>
            </a:r>
          </a:p>
          <a:p>
            <a:pPr algn="l">
              <a:defRPr sz="3600"/>
            </a:pPr>
            <a:r>
              <a:rPr dirty="0">
                <a:highlight>
                  <a:srgbClr val="FFFF00"/>
                </a:highlight>
                <a:latin typeface="Helvetica"/>
                <a:ea typeface="Helvetica"/>
                <a:cs typeface="Helvetica"/>
                <a:sym typeface="Helvetica"/>
              </a:rPr>
              <a:t>vi test2.f </a:t>
            </a:r>
            <a:r>
              <a:rPr sz="4200" dirty="0">
                <a:highlight>
                  <a:srgbClr val="FFFF00"/>
                </a:highlight>
              </a:rPr>
              <a:t>  </a:t>
            </a:r>
            <a:r>
              <a:rPr sz="4200" dirty="0">
                <a:latin typeface="Helvetica"/>
                <a:ea typeface="Helvetica"/>
                <a:cs typeface="Helvetica"/>
                <a:sym typeface="Helvetica"/>
              </a:rPr>
              <a:t>⏎</a:t>
            </a:r>
          </a:p>
        </p:txBody>
      </p:sp>
      <p:sp>
        <p:nvSpPr>
          <p:cNvPr id="159" name="--------------ここから（この行必要無し）色は入力必要無し…"/>
          <p:cNvSpPr/>
          <p:nvPr/>
        </p:nvSpPr>
        <p:spPr>
          <a:xfrm>
            <a:off x="469900" y="3164532"/>
            <a:ext cx="12573000" cy="610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rPr dirty="0"/>
              <a:t>--------------</a:t>
            </a:r>
            <a:r>
              <a:rPr dirty="0" err="1"/>
              <a:t>ここから（この行必要無し）色は入力必要無し</a:t>
            </a:r>
            <a:endParaRPr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c234567890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  implicit real*8 (a-</a:t>
            </a:r>
            <a:r>
              <a:rPr dirty="0" err="1"/>
              <a:t>h,o</a:t>
            </a:r>
            <a:r>
              <a:rPr dirty="0"/>
              <a:t>-z) </a:t>
            </a:r>
          </a:p>
          <a:p>
            <a:pPr algn="l">
              <a:defRPr sz="3000"/>
            </a:pPr>
            <a:r>
              <a:rPr dirty="0"/>
              <a:t>            sum=0.0d0 　</a:t>
            </a:r>
            <a:r>
              <a:rPr dirty="0">
                <a:solidFill>
                  <a:srgbClr val="FF4013"/>
                </a:solidFill>
              </a:rPr>
              <a:t>!</a:t>
            </a:r>
            <a:r>
              <a:rPr dirty="0" err="1">
                <a:solidFill>
                  <a:srgbClr val="FF4013"/>
                </a:solidFill>
              </a:rPr>
              <a:t>初期値入力</a:t>
            </a:r>
            <a:endParaRPr dirty="0">
              <a:solidFill>
                <a:srgbClr val="FF4013"/>
              </a:solidFill>
            </a:endParaRPr>
          </a:p>
          <a:p>
            <a:pPr algn="l">
              <a:defRPr sz="3000"/>
            </a:pPr>
            <a:r>
              <a:rPr dirty="0"/>
              <a:t>           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do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=1, 100</a:t>
            </a:r>
            <a:r>
              <a:rPr dirty="0"/>
              <a:t> </a:t>
            </a:r>
            <a:r>
              <a:rPr dirty="0">
                <a:solidFill>
                  <a:srgbClr val="E32400"/>
                </a:solidFill>
              </a:rPr>
              <a:t>!ループ</a:t>
            </a:r>
            <a:r>
              <a:rPr dirty="0">
                <a:solidFill>
                  <a:srgbClr val="0061FF"/>
                </a:solidFill>
              </a:rPr>
              <a:t>青</a:t>
            </a:r>
            <a:r>
              <a:rPr dirty="0">
                <a:solidFill>
                  <a:srgbClr val="E32400"/>
                </a:solidFill>
              </a:rPr>
              <a:t>の部分を</a:t>
            </a:r>
            <a:r>
              <a:rPr dirty="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rPr>
              <a:t>100</a:t>
            </a:r>
            <a:r>
              <a:rPr dirty="0">
                <a:solidFill>
                  <a:srgbClr val="E32400"/>
                </a:solidFill>
              </a:rPr>
              <a:t>回くりかえします。</a:t>
            </a:r>
          </a:p>
          <a:p>
            <a:pPr algn="l">
              <a:defRPr sz="3000"/>
            </a:pPr>
            <a:r>
              <a:rPr dirty="0"/>
              <a:t>              </a:t>
            </a:r>
            <a:r>
              <a:rPr dirty="0">
                <a:solidFill>
                  <a:srgbClr val="0056D6"/>
                </a:solidFill>
                <a:latin typeface="Helvetica"/>
                <a:ea typeface="Helvetica"/>
                <a:cs typeface="Helvetica"/>
                <a:sym typeface="Helvetica"/>
              </a:rPr>
              <a:t>a=real(</a:t>
            </a:r>
            <a:r>
              <a:rPr dirty="0" err="1">
                <a:solidFill>
                  <a:srgbClr val="0056D6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dirty="0">
                <a:solidFill>
                  <a:srgbClr val="0056D6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rPr dirty="0">
                <a:solidFill>
                  <a:srgbClr val="0056D6"/>
                </a:solidFill>
              </a:rPr>
              <a:t> </a:t>
            </a:r>
            <a:r>
              <a:rPr dirty="0">
                <a:solidFill>
                  <a:srgbClr val="FF4013"/>
                </a:solidFill>
              </a:rPr>
              <a:t>   !</a:t>
            </a:r>
            <a:r>
              <a:rPr dirty="0" err="1">
                <a:solidFill>
                  <a:srgbClr val="FF4013"/>
                </a:solidFill>
              </a:rPr>
              <a:t>iは整数なので実数にします</a:t>
            </a:r>
            <a:r>
              <a:rPr dirty="0">
                <a:solidFill>
                  <a:srgbClr val="FF4013"/>
                </a:solidFill>
              </a:rPr>
              <a:t>. </a:t>
            </a:r>
            <a:r>
              <a:rPr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real( )</a:t>
            </a:r>
            <a:r>
              <a:rPr dirty="0" err="1">
                <a:solidFill>
                  <a:srgbClr val="FF4013"/>
                </a:solidFill>
              </a:rPr>
              <a:t>は実数にする関数</a:t>
            </a:r>
            <a:endParaRPr dirty="0">
              <a:solidFill>
                <a:srgbClr val="FF4013"/>
              </a:solidFill>
            </a:endParaRPr>
          </a:p>
          <a:p>
            <a:pPr algn="l">
              <a:defRPr sz="3000"/>
            </a:pPr>
            <a:r>
              <a:rPr dirty="0">
                <a:solidFill>
                  <a:srgbClr val="FF4013"/>
                </a:solidFill>
              </a:rPr>
              <a:t>              </a:t>
            </a:r>
            <a:r>
              <a:rPr dirty="0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rPr>
              <a:t>sum=</a:t>
            </a:r>
            <a:r>
              <a:rPr dirty="0" err="1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rPr>
              <a:t>sum+a</a:t>
            </a:r>
            <a:r>
              <a:rPr dirty="0">
                <a:solidFill>
                  <a:srgbClr val="FF4013"/>
                </a:solidFill>
              </a:rPr>
              <a:t>　!</a:t>
            </a:r>
            <a:r>
              <a:rPr dirty="0" err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dirty="0" err="1">
                <a:solidFill>
                  <a:srgbClr val="FF4013"/>
                </a:solidFill>
              </a:rPr>
              <a:t>をそれまでの</a:t>
            </a:r>
            <a:r>
              <a:rPr dirty="0" err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sum</a:t>
            </a:r>
            <a:r>
              <a:rPr dirty="0" err="1">
                <a:solidFill>
                  <a:srgbClr val="FF4013"/>
                </a:solidFill>
              </a:rPr>
              <a:t>に加えます</a:t>
            </a:r>
            <a:r>
              <a:rPr dirty="0">
                <a:solidFill>
                  <a:srgbClr val="FF4013"/>
                </a:solidFill>
              </a:rPr>
              <a:t>　</a:t>
            </a:r>
          </a:p>
          <a:p>
            <a:pPr algn="l">
              <a:defRPr sz="3000"/>
            </a:pPr>
            <a:r>
              <a:rPr dirty="0">
                <a:solidFill>
                  <a:srgbClr val="FF4013"/>
                </a:solidFill>
              </a:rPr>
              <a:t>              </a:t>
            </a:r>
            <a:r>
              <a:rPr dirty="0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rPr>
              <a:t>write (6,*) </a:t>
            </a:r>
            <a:r>
              <a:rPr dirty="0" err="1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rPr>
              <a:t>a,sum</a:t>
            </a:r>
            <a:r>
              <a:rPr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  !</a:t>
            </a:r>
            <a:r>
              <a:rPr sz="2400"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ループの中は１カラム右（８カラムから）に書きます</a:t>
            </a:r>
          </a:p>
          <a:p>
            <a:pPr algn="l">
              <a:defRPr sz="3000"/>
            </a:pPr>
            <a:r>
              <a:rPr dirty="0"/>
              <a:t>           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enddo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　</a:t>
            </a:r>
            <a:r>
              <a:rPr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!</a:t>
            </a:r>
            <a:r>
              <a:rPr dirty="0" err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ループはここまで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0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           stop</a:t>
            </a:r>
          </a:p>
          <a:p>
            <a:pPr algn="l">
              <a:defRPr sz="30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           end</a:t>
            </a:r>
          </a:p>
          <a:p>
            <a:pPr algn="l">
              <a:defRPr sz="3000"/>
            </a:pPr>
            <a:r>
              <a:rPr dirty="0"/>
              <a:t>-----------------------------</a:t>
            </a:r>
            <a:r>
              <a:rPr dirty="0" err="1"/>
              <a:t>ここまで（この行必要無し</a:t>
            </a:r>
            <a:r>
              <a:rPr dirty="0"/>
              <a:t>）</a:t>
            </a:r>
          </a:p>
          <a:p>
            <a:pPr algn="l"/>
            <a:r>
              <a:rPr sz="3000" dirty="0"/>
              <a:t>vi </a:t>
            </a:r>
            <a:r>
              <a:rPr sz="3000" dirty="0" err="1"/>
              <a:t>画面上のコントロールモードでzzでファイル保存</a:t>
            </a:r>
            <a:endParaRPr sz="30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ahiromacproxeonqcore-3:~ masahiroyamamoto$ gfortran test2.f    ⏎…"/>
          <p:cNvSpPr/>
          <p:nvPr/>
        </p:nvSpPr>
        <p:spPr>
          <a:xfrm>
            <a:off x="711200" y="946487"/>
            <a:ext cx="13004800" cy="859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$ </a:t>
            </a:r>
            <a:r>
              <a:rPr dirty="0" err="1">
                <a:highlight>
                  <a:srgbClr val="FFFF00"/>
                </a:highlight>
              </a:rPr>
              <a:t>gfortran</a:t>
            </a:r>
            <a:r>
              <a:rPr dirty="0">
                <a:highlight>
                  <a:srgbClr val="FFFF00"/>
                </a:highlight>
              </a:rPr>
              <a:t> test2.f    </a:t>
            </a:r>
            <a:r>
              <a:rPr dirty="0"/>
              <a:t>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$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a.out</a:t>
            </a:r>
            <a:r>
              <a:rPr dirty="0">
                <a:highlight>
                  <a:srgbClr val="FFFF00"/>
                </a:highlight>
              </a:rPr>
              <a:t>   </a:t>
            </a:r>
            <a:r>
              <a:rPr dirty="0"/>
              <a:t>⏎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1.0000000000000000        1.0000000000000000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2.0000000000000000        3.0000000000000000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3.0000000000000000        6.0000000000000000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4.0000000000000000        10.000000000000000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5.0000000000000000        15.000000000000000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6.0000000000000000        21.000000000000000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7.0000000000000000        28.000000000000000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8.0000000000000000        36.000000000000000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9.0000000000000000        45.000000000000000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10.000000000000000        55.000000000000000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...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90.000000000000000        4095.0000000000000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91.000000000000000        4186.0000000000000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92.000000000000000        4278.0000000000000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93.000000000000000        4371.0000000000000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94.000000000000000        4465.0000000000000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95.000000000000000        4560.0000000000000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96.000000000000000        4656.0000000000000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97.000000000000000        4753.0000000000000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98.000000000000000        4851.0000000000000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99.000000000000000        4950.0000000000000    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100.00000000000000        5050.0000000000000     </a:t>
            </a:r>
          </a:p>
        </p:txBody>
      </p:sp>
      <p:sp>
        <p:nvSpPr>
          <p:cNvPr id="162" name="翻訳・実行・出力： その結果，以下の様な画面が表れればOK"/>
          <p:cNvSpPr/>
          <p:nvPr/>
        </p:nvSpPr>
        <p:spPr>
          <a:xfrm>
            <a:off x="-47752" y="25400"/>
            <a:ext cx="130937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翻訳・実行・出力： </a:t>
            </a:r>
            <a:r>
              <a:rPr sz="3400"/>
              <a:t>その結果，以下の様な画面が表れればOK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1922</Words>
  <Application>Microsoft Macintosh PowerPoint</Application>
  <PresentationFormat>ユーザー設定</PresentationFormat>
  <Paragraphs>275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á˙∆_˛</vt:lpstr>
      <vt:lpstr>Heiti TC Light</vt:lpstr>
      <vt:lpstr>Hiragino Kaku Gothic ProN</vt:lpstr>
      <vt:lpstr>Hiragino Maru Gothic Pro W4</vt:lpstr>
      <vt:lpstr>游明朝</vt:lpstr>
      <vt:lpstr>Courier New</vt:lpstr>
      <vt:lpstr>Gill Sans</vt:lpstr>
      <vt:lpstr>Helvetica</vt:lpstr>
      <vt:lpstr>Lucida Grande</vt:lpstr>
      <vt:lpstr>Times New Roman</vt:lpstr>
      <vt:lpstr>White</vt:lpstr>
      <vt:lpstr>補遺B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出力を画面だけではしんどいのでファイルに書き出します。</vt:lpstr>
      <vt:lpstr>PowerPoint プレゼンテーション</vt:lpstr>
      <vt:lpstr>PowerPoint プレゼンテーション</vt:lpstr>
      <vt:lpstr>PowerPoint プレゼンテーション</vt:lpstr>
      <vt:lpstr>練習問題：フーリエ級数 を計算してみよう</vt:lpstr>
      <vt:lpstr>PowerPoint プレゼンテーション</vt:lpstr>
      <vt:lpstr>PowerPoint プレゼンテーション</vt:lpstr>
      <vt:lpstr>演習問題 f(θ)が以下の場合のフーリエ級数を求めよ。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終わりに 　 これであなたもプログラマーの仲間入りです。非常に簡単な例だけ述べましたが，もうちょっと勉強すれば何でも計算できそうですよね！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山本雅博</cp:lastModifiedBy>
  <cp:revision>9</cp:revision>
  <cp:lastPrinted>2024-12-25T01:09:55Z</cp:lastPrinted>
  <dcterms:modified xsi:type="dcterms:W3CDTF">2024-12-25T02:36:04Z</dcterms:modified>
</cp:coreProperties>
</file>